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02" r:id="rId1"/>
  </p:sldMasterIdLst>
  <p:notesMasterIdLst>
    <p:notesMasterId r:id="rId36"/>
  </p:notesMasterIdLst>
  <p:sldIdLst>
    <p:sldId id="256" r:id="rId2"/>
    <p:sldId id="265" r:id="rId3"/>
    <p:sldId id="261" r:id="rId4"/>
    <p:sldId id="266" r:id="rId5"/>
    <p:sldId id="257" r:id="rId6"/>
    <p:sldId id="262" r:id="rId7"/>
    <p:sldId id="268" r:id="rId8"/>
    <p:sldId id="298" r:id="rId9"/>
    <p:sldId id="269" r:id="rId10"/>
    <p:sldId id="274" r:id="rId11"/>
    <p:sldId id="277" r:id="rId12"/>
    <p:sldId id="278" r:id="rId13"/>
    <p:sldId id="279" r:id="rId14"/>
    <p:sldId id="280" r:id="rId15"/>
    <p:sldId id="267" r:id="rId16"/>
    <p:sldId id="283" r:id="rId17"/>
    <p:sldId id="299" r:id="rId18"/>
    <p:sldId id="284" r:id="rId19"/>
    <p:sldId id="285" r:id="rId20"/>
    <p:sldId id="293" r:id="rId21"/>
    <p:sldId id="286" r:id="rId22"/>
    <p:sldId id="287" r:id="rId23"/>
    <p:sldId id="282" r:id="rId24"/>
    <p:sldId id="297" r:id="rId25"/>
    <p:sldId id="288" r:id="rId26"/>
    <p:sldId id="295" r:id="rId27"/>
    <p:sldId id="294" r:id="rId28"/>
    <p:sldId id="289" r:id="rId29"/>
    <p:sldId id="300" r:id="rId30"/>
    <p:sldId id="302" r:id="rId31"/>
    <p:sldId id="291" r:id="rId32"/>
    <p:sldId id="290" r:id="rId33"/>
    <p:sldId id="292" r:id="rId34"/>
    <p:sldId id="301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1F497D"/>
    <a:srgbClr val="B9B9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94645" autoAdjust="0"/>
  </p:normalViewPr>
  <p:slideViewPr>
    <p:cSldViewPr snapToGrid="0">
      <p:cViewPr varScale="1">
        <p:scale>
          <a:sx n="89" d="100"/>
          <a:sy n="89" d="100"/>
        </p:scale>
        <p:origin x="859" y="7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72" d="100"/>
          <a:sy n="72" d="100"/>
        </p:scale>
        <p:origin x="3543" y="49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D0F291-FE7A-4A3D-9A2F-F126EB08F2AE}" type="datetimeFigureOut">
              <a:rPr lang="en-GB" smtClean="0"/>
              <a:t>04/04/2024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FCF2A8-A242-48D2-BACF-2E5AE9E6432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59452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FCF2A8-A242-48D2-BACF-2E5AE9E64328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65230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FCF2A8-A242-48D2-BACF-2E5AE9E64328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295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Credit: Edureka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FCF2A8-A242-48D2-BACF-2E5AE9E64328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56529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59" y="2166364"/>
            <a:ext cx="11471565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15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96250"/>
            <a:ext cx="9144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112B5CBE-C885-FD4C-5210-B9BBD20CF1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E8837A-E91D-4CA1-96A6-148F3B5DC52C}" type="datetime1">
              <a:rPr lang="en-GB" smtClean="0"/>
              <a:t>04/04/2024</a:t>
            </a:fld>
            <a:endParaRPr lang="en-GB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324BA32D-1275-9736-9571-60DF63ED0A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 Programming Workshop | Md. Ahsanul Islam</a:t>
            </a:r>
            <a:endParaRPr lang="en-GB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299B68CE-744F-752C-891B-3A13E3CF3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dirty="0"/>
              <a:t>Slide </a:t>
            </a:r>
            <a:fld id="{A9CCF425-CF00-4FD3-8AE9-FE684B4C5B0A}" type="slidenum">
              <a:rPr lang="en-GB" smtClean="0"/>
              <a:pPr/>
              <a:t>‹#›</a:t>
            </a:fld>
            <a:r>
              <a:rPr lang="en-GB" dirty="0"/>
              <a:t> of 50</a:t>
            </a:r>
          </a:p>
        </p:txBody>
      </p:sp>
    </p:spTree>
    <p:extLst>
      <p:ext uri="{BB962C8B-B14F-4D97-AF65-F5344CB8AC3E}">
        <p14:creationId xmlns:p14="http://schemas.microsoft.com/office/powerpoint/2010/main" val="7344644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0160" y="2211494"/>
            <a:ext cx="6126480" cy="393192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0688" y="2150621"/>
            <a:ext cx="320040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445324-0086-4258-9EFB-4B714BD65544}" type="datetime1">
              <a:rPr lang="en-GB" smtClean="0"/>
              <a:t>04/04/2024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 Programming Workshop | Md. Ahsanul Islam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CF425-CF00-4FD3-8AE9-FE684B4C5B0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80883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A6EB5-E7F5-4700-9101-61E4F08799B5}" type="datetime1">
              <a:rPr lang="en-GB" smtClean="0"/>
              <a:t>04/04/2024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 Programming Workshop | Md. Ahsanul Islam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CF425-CF00-4FD3-8AE9-FE684B4C5B0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04555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4" y="274638"/>
            <a:ext cx="240238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274638"/>
            <a:ext cx="7973291" cy="58975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22854"/>
            <a:ext cx="2743196" cy="365125"/>
          </a:xfrm>
        </p:spPr>
        <p:txBody>
          <a:bodyPr/>
          <a:lstStyle/>
          <a:p>
            <a:fld id="{88AFAAB3-1F90-4085-80A4-5B5555FD9973}" type="datetime1">
              <a:rPr lang="en-GB" smtClean="0"/>
              <a:t>04/04/2024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5" y="6422854"/>
            <a:ext cx="4279669" cy="365125"/>
          </a:xfrm>
        </p:spPr>
        <p:txBody>
          <a:bodyPr/>
          <a:lstStyle/>
          <a:p>
            <a:r>
              <a:rPr lang="en-US"/>
              <a:t>R Programming Workshop | Md. Ahsanul Islam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48" y="6422854"/>
            <a:ext cx="879759" cy="365125"/>
          </a:xfrm>
        </p:spPr>
        <p:txBody>
          <a:bodyPr/>
          <a:lstStyle/>
          <a:p>
            <a:fld id="{A9CCF425-CF00-4FD3-8AE9-FE684B4C5B0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01075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6ABAE-9C70-40A7-91FB-47C820041F7A}" type="datetime1">
              <a:rPr lang="en-GB" smtClean="0"/>
              <a:t>04/04/2024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 Programming Workshop | Md. Ahsanul Islam</a:t>
            </a:r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A28745-33BB-61FB-9F65-F9215FA39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/>
              <a:t>Slide </a:t>
            </a:r>
            <a:fld id="{A9CCF425-CF00-4FD3-8AE9-FE684B4C5B0A}" type="slidenum">
              <a:rPr lang="en-GB" smtClean="0"/>
              <a:pPr/>
              <a:t>‹#›</a:t>
            </a:fld>
            <a:r>
              <a:rPr lang="en-GB"/>
              <a:t> of 30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698073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E60F70D-0010-396A-484A-043B3A48BA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02919" y="6422854"/>
            <a:ext cx="3000894" cy="365125"/>
          </a:xfrm>
        </p:spPr>
        <p:txBody>
          <a:bodyPr/>
          <a:lstStyle/>
          <a:p>
            <a:fld id="{932CEE33-F0BC-4370-AA34-16820793D35C}" type="datetime1">
              <a:rPr lang="en-GB" smtClean="0"/>
              <a:t>04/04/2024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093FA3-E647-3A84-6942-2640CDD0DC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R Programming Workshop | Md. Ahsanul Islam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1C52B6-0332-EF02-261C-AC4205CF5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dirty="0"/>
              <a:t>Slide </a:t>
            </a:r>
            <a:fld id="{A9CCF425-CF00-4FD3-8AE9-FE684B4C5B0A}" type="slidenum">
              <a:rPr lang="en-GB" smtClean="0"/>
              <a:pPr/>
              <a:t>‹#›</a:t>
            </a:fld>
            <a:r>
              <a:rPr lang="en-GB" dirty="0"/>
              <a:t> of 50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849983C-215F-BD2E-5E45-3342B14E31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2919" y="2011680"/>
            <a:ext cx="9784080" cy="4206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26094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6000" b="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3191" y="4010334"/>
            <a:ext cx="105156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39829B5-1731-4436-90C4-7A3AA3757AE7}" type="datetime1">
              <a:rPr lang="en-GB" smtClean="0"/>
              <a:t>04/04/2024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R Programming Workshop | Md. Ahsanul Islam</a:t>
            </a:r>
            <a:endParaRPr lang="en-GB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3069FE3-9C70-BAF6-D343-5ADCF02C0C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/>
              <a:t>Slide </a:t>
            </a:r>
            <a:fld id="{A9CCF425-CF00-4FD3-8AE9-FE684B4C5B0A}" type="slidenum">
              <a:rPr lang="en-GB" smtClean="0"/>
              <a:pPr/>
              <a:t>‹#›</a:t>
            </a:fld>
            <a:r>
              <a:rPr lang="en-GB"/>
              <a:t> of 30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608088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391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AF865-5F08-401E-B01F-E76D251A0CC7}" type="datetime1">
              <a:rPr lang="en-GB" smtClean="0"/>
              <a:t>04/04/2024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 Programming Workshop | Md. Ahsanul Islam</a:t>
            </a:r>
            <a:endParaRPr lang="en-GB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F433D2A-E97E-785D-C04A-99C90CEA4A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/>
              <a:t>Slide </a:t>
            </a:r>
            <a:fld id="{A9CCF425-CF00-4FD3-8AE9-FE684B4C5B0A}" type="slidenum">
              <a:rPr lang="en-GB" smtClean="0"/>
              <a:pPr/>
              <a:t>‹#›</a:t>
            </a:fld>
            <a:r>
              <a:rPr lang="en-GB"/>
              <a:t> of 30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872360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08" y="2656566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1230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1230" y="2656564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5959D-6223-47BE-B8C9-EEE9D038416B}" type="datetime1">
              <a:rPr lang="en-GB" smtClean="0"/>
              <a:t>04/04/2024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 Programming Workshop | Md. Ahsanul Islam</a:t>
            </a:r>
            <a:endParaRPr lang="en-GB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FF957C-015C-121F-704C-7A4A0254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/>
              <a:t>Slide </a:t>
            </a:r>
            <a:fld id="{A9CCF425-CF00-4FD3-8AE9-FE684B4C5B0A}" type="slidenum">
              <a:rPr lang="en-GB" smtClean="0"/>
              <a:pPr/>
              <a:t>‹#›</a:t>
            </a:fld>
            <a:r>
              <a:rPr lang="en-GB"/>
              <a:t> of 30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583806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F7C315-06E4-4D2F-9173-5F11B88560FA}" type="datetime1">
              <a:rPr lang="en-GB" smtClean="0"/>
              <a:t>04/04/2024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 Programming Workshop | Md. Ahsanul Islam</a:t>
            </a: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CF425-CF00-4FD3-8AE9-FE684B4C5B0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04989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8460EF8-8E7A-37DF-63F6-6EDEA745E4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EDF6F-29D1-47DA-BCB3-C5AFBD93FF25}" type="datetime1">
              <a:rPr lang="en-GB" smtClean="0"/>
              <a:t>04/04/2024</a:t>
            </a:fld>
            <a:endParaRPr lang="en-GB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508CBBE-D8F8-17BF-E552-2369C88FD4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 Programming Workshop | Md. Ahsanul Islam</a:t>
            </a:r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73546B6-5601-A8D1-F65F-4114C0E0C2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/>
              <a:t>Slide </a:t>
            </a:r>
            <a:fld id="{A9CCF425-CF00-4FD3-8AE9-FE684B4C5B0A}" type="slidenum">
              <a:rPr lang="en-GB" smtClean="0"/>
              <a:pPr/>
              <a:t>‹#›</a:t>
            </a:fld>
            <a:r>
              <a:rPr lang="en-GB"/>
              <a:t> of 30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721251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7008" y="2120054"/>
            <a:ext cx="6126480" cy="4114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89023" y="2147486"/>
            <a:ext cx="320040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60A6B5-4EA9-4083-B556-DBABC72F04AB}" type="datetime1">
              <a:rPr lang="en-GB" smtClean="0"/>
              <a:t>04/04/2024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 Programming Workshop | Md. Ahsanul Islam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CF425-CF00-4FD3-8AE9-FE684B4C5B0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40297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B5FB82F-538E-4130-F41D-52DD3BD18D9F}"/>
              </a:ext>
            </a:extLst>
          </p:cNvPr>
          <p:cNvSpPr/>
          <p:nvPr userDrawn="1"/>
        </p:nvSpPr>
        <p:spPr>
          <a:xfrm>
            <a:off x="0" y="6314173"/>
            <a:ext cx="12192000" cy="543827"/>
          </a:xfrm>
          <a:prstGeom prst="rect">
            <a:avLst/>
          </a:prstGeom>
          <a:solidFill>
            <a:srgbClr val="1F497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  <a:latin typeface="Amasis MT Pro" panose="02040504050005020304" pitchFamily="18" charset="0"/>
              </a:defRPr>
            </a:lvl1pPr>
          </a:lstStyle>
          <a:p>
            <a:fld id="{3441636B-D48C-4616-8F9E-E93917F0FCCA}" type="datetime1">
              <a:rPr lang="en-GB" smtClean="0"/>
              <a:t>04/04/2024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480304" y="6422854"/>
            <a:ext cx="5044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r>
              <a:rPr lang="en-US"/>
              <a:t>R Programming Workshop | Md. Ahsanul Islam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24744" y="6422854"/>
            <a:ext cx="1080447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r">
              <a:defRPr sz="1200" b="0">
                <a:solidFill>
                  <a:schemeClr val="tx1"/>
                </a:solidFill>
                <a:latin typeface="Amasis MT Pro" panose="02040504050005020304" pitchFamily="18" charset="0"/>
              </a:defRPr>
            </a:lvl1pPr>
          </a:lstStyle>
          <a:p>
            <a:r>
              <a:rPr lang="en-GB" dirty="0"/>
              <a:t>Slide </a:t>
            </a:r>
            <a:fld id="{A9CCF425-CF00-4FD3-8AE9-FE684B4C5B0A}" type="slidenum">
              <a:rPr lang="en-GB" smtClean="0"/>
              <a:pPr/>
              <a:t>‹#›</a:t>
            </a:fld>
            <a:r>
              <a:rPr lang="en-GB" dirty="0"/>
              <a:t> of 30</a:t>
            </a:r>
          </a:p>
        </p:txBody>
      </p:sp>
    </p:spTree>
    <p:extLst>
      <p:ext uri="{BB962C8B-B14F-4D97-AF65-F5344CB8AC3E}">
        <p14:creationId xmlns:p14="http://schemas.microsoft.com/office/powerpoint/2010/main" val="247887482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1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  <p:sldLayoutId id="2147483713" r:id="rId12"/>
  </p:sldLayoutIdLst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kern="1200" cap="all" baseline="0">
          <a:solidFill>
            <a:schemeClr val="bg2"/>
          </a:solidFill>
          <a:latin typeface="Amasis MT Pro" panose="02040504050005020304" pitchFamily="18" charset="0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Amasis MT Pro" panose="02040504050005020304" pitchFamily="18" charset="0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Amasis MT Pro" panose="02040504050005020304" pitchFamily="18" charset="0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Amasis MT Pro" panose="02040504050005020304" pitchFamily="18" charset="0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Amasis MT Pro" panose="02040504050005020304" pitchFamily="18" charset="0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Amasis MT Pro" panose="02040504050005020304" pitchFamily="18" charset="0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acebook.com/mdahsanulhimel/" TargetMode="External"/><Relationship Id="rId7" Type="http://schemas.microsoft.com/office/2007/relationships/hdphoto" Target="../media/hdphoto1.wdp"/><Relationship Id="rId2" Type="http://schemas.openxmlformats.org/officeDocument/2006/relationships/hyperlink" Target="https://www.linkedin.com/in/MdAhsanulHimel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.png"/><Relationship Id="rId5" Type="http://schemas.openxmlformats.org/officeDocument/2006/relationships/hyperlink" Target="https://mdahsanul.netlify.app/" TargetMode="External"/><Relationship Id="rId4" Type="http://schemas.openxmlformats.org/officeDocument/2006/relationships/hyperlink" Target="https://github.com/MdAhsanulHimel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cran.r-project.org/web/packages/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dAhsanulHimel" TargetMode="External"/><Relationship Id="rId2" Type="http://schemas.openxmlformats.org/officeDocument/2006/relationships/hyperlink" Target="https://posit.co/resources/cheatsheets/" TargetMode="Externa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67564D6-576C-45C9-B7EA-F7701B149F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30994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5DE37D1C-DEE7-6B21-EF36-7B8A200571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4276" y="2100599"/>
            <a:ext cx="3374654" cy="261535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9060CEE-D73E-44ED-A407-C828C9E4D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0994" y="0"/>
            <a:ext cx="756100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0B544C-FD6C-42D8-B6B7-DDF7E60D03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0994" y="2059012"/>
            <a:ext cx="7561006" cy="1828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7A7439-D573-5543-0CDC-A128308099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63246" y="2194560"/>
            <a:ext cx="6905666" cy="1739347"/>
          </a:xfrm>
        </p:spPr>
        <p:txBody>
          <a:bodyPr>
            <a:normAutofit/>
          </a:bodyPr>
          <a:lstStyle/>
          <a:p>
            <a:r>
              <a:rPr lang="en-US" sz="4800" dirty="0">
                <a:solidFill>
                  <a:schemeClr val="tx2"/>
                </a:solidFill>
              </a:rPr>
              <a:t>Workshop on </a:t>
            </a:r>
            <a:br>
              <a:rPr lang="en-US" sz="4800" dirty="0">
                <a:solidFill>
                  <a:schemeClr val="tx2"/>
                </a:solidFill>
              </a:rPr>
            </a:br>
            <a:r>
              <a:rPr lang="en-US" sz="4800" dirty="0">
                <a:solidFill>
                  <a:schemeClr val="tx2"/>
                </a:solidFill>
              </a:rPr>
              <a:t>R Programming</a:t>
            </a:r>
            <a:endParaRPr lang="en-GB" sz="4800" dirty="0">
              <a:solidFill>
                <a:schemeClr val="tx2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4C0F50-30D4-2DBE-0A2E-369A3CF780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58664" y="4308999"/>
            <a:ext cx="6905666" cy="2081719"/>
          </a:xfrm>
        </p:spPr>
        <p:txBody>
          <a:bodyPr>
            <a:noAutofit/>
          </a:bodyPr>
          <a:lstStyle/>
          <a:p>
            <a:r>
              <a:rPr lang="en-US" sz="1800" dirty="0">
                <a:solidFill>
                  <a:schemeClr val="bg2"/>
                </a:solidFill>
              </a:rPr>
              <a:t>Md. Ahsanul Islam</a:t>
            </a:r>
          </a:p>
          <a:p>
            <a:r>
              <a:rPr lang="en-US" sz="1800" dirty="0">
                <a:solidFill>
                  <a:schemeClr val="bg2"/>
                </a:solidFill>
              </a:rPr>
              <a:t>Former President, Programming Club</a:t>
            </a:r>
          </a:p>
          <a:p>
            <a:r>
              <a:rPr lang="en-US" sz="1800" dirty="0">
                <a:solidFill>
                  <a:schemeClr val="bg2"/>
                </a:solidFill>
              </a:rPr>
              <a:t>Department of Statistics, University of Chittagong</a:t>
            </a:r>
          </a:p>
          <a:p>
            <a:endParaRPr lang="en-US" sz="1800" dirty="0">
              <a:solidFill>
                <a:schemeClr val="bg2"/>
              </a:solidFill>
            </a:endParaRPr>
          </a:p>
          <a:p>
            <a:r>
              <a:rPr lang="en-GB" sz="1800" dirty="0">
                <a:solidFill>
                  <a:schemeClr val="bg2"/>
                </a:solidFill>
              </a:rPr>
              <a:t>5 April 2024 – 6 April 2024</a:t>
            </a:r>
          </a:p>
        </p:txBody>
      </p:sp>
    </p:spTree>
    <p:extLst>
      <p:ext uri="{BB962C8B-B14F-4D97-AF65-F5344CB8AC3E}">
        <p14:creationId xmlns:p14="http://schemas.microsoft.com/office/powerpoint/2010/main" val="10550724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pull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4E5FB084-35F5-EBB3-8677-660D8BBBAB01}"/>
              </a:ext>
            </a:extLst>
          </p:cNvPr>
          <p:cNvGrpSpPr/>
          <p:nvPr/>
        </p:nvGrpSpPr>
        <p:grpSpPr>
          <a:xfrm>
            <a:off x="4442429" y="511516"/>
            <a:ext cx="10497214" cy="2917484"/>
            <a:chOff x="765374" y="2049378"/>
            <a:chExt cx="10497214" cy="2917484"/>
          </a:xfrm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C8761BD6-66DB-BD86-3EDC-3D0C01EF5050}"/>
                </a:ext>
              </a:extLst>
            </p:cNvPr>
            <p:cNvSpPr/>
            <p:nvPr/>
          </p:nvSpPr>
          <p:spPr>
            <a:xfrm>
              <a:off x="765374" y="3180313"/>
              <a:ext cx="1311228" cy="655614"/>
            </a:xfrm>
            <a:custGeom>
              <a:avLst/>
              <a:gdLst>
                <a:gd name="connsiteX0" fmla="*/ 0 w 1311228"/>
                <a:gd name="connsiteY0" fmla="*/ 65561 h 655614"/>
                <a:gd name="connsiteX1" fmla="*/ 65561 w 1311228"/>
                <a:gd name="connsiteY1" fmla="*/ 0 h 655614"/>
                <a:gd name="connsiteX2" fmla="*/ 1245667 w 1311228"/>
                <a:gd name="connsiteY2" fmla="*/ 0 h 655614"/>
                <a:gd name="connsiteX3" fmla="*/ 1311228 w 1311228"/>
                <a:gd name="connsiteY3" fmla="*/ 65561 h 655614"/>
                <a:gd name="connsiteX4" fmla="*/ 1311228 w 1311228"/>
                <a:gd name="connsiteY4" fmla="*/ 590053 h 655614"/>
                <a:gd name="connsiteX5" fmla="*/ 1245667 w 1311228"/>
                <a:gd name="connsiteY5" fmla="*/ 655614 h 655614"/>
                <a:gd name="connsiteX6" fmla="*/ 65561 w 1311228"/>
                <a:gd name="connsiteY6" fmla="*/ 655614 h 655614"/>
                <a:gd name="connsiteX7" fmla="*/ 0 w 1311228"/>
                <a:gd name="connsiteY7" fmla="*/ 590053 h 655614"/>
                <a:gd name="connsiteX8" fmla="*/ 0 w 1311228"/>
                <a:gd name="connsiteY8" fmla="*/ 65561 h 655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1228" h="655614">
                  <a:moveTo>
                    <a:pt x="0" y="65561"/>
                  </a:moveTo>
                  <a:cubicBezTo>
                    <a:pt x="0" y="29353"/>
                    <a:pt x="29353" y="0"/>
                    <a:pt x="65561" y="0"/>
                  </a:cubicBezTo>
                  <a:lnTo>
                    <a:pt x="1245667" y="0"/>
                  </a:lnTo>
                  <a:cubicBezTo>
                    <a:pt x="1281875" y="0"/>
                    <a:pt x="1311228" y="29353"/>
                    <a:pt x="1311228" y="65561"/>
                  </a:cubicBezTo>
                  <a:lnTo>
                    <a:pt x="1311228" y="590053"/>
                  </a:lnTo>
                  <a:cubicBezTo>
                    <a:pt x="1311228" y="626261"/>
                    <a:pt x="1281875" y="655614"/>
                    <a:pt x="1245667" y="655614"/>
                  </a:cubicBezTo>
                  <a:lnTo>
                    <a:pt x="65561" y="655614"/>
                  </a:lnTo>
                  <a:cubicBezTo>
                    <a:pt x="29353" y="655614"/>
                    <a:pt x="0" y="626261"/>
                    <a:pt x="0" y="590053"/>
                  </a:cubicBezTo>
                  <a:lnTo>
                    <a:pt x="0" y="65561"/>
                  </a:lnTo>
                  <a:close/>
                </a:path>
              </a:pathLst>
            </a:custGeom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8727" tIns="28727" rIns="28727" bIns="28727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kern="1200" dirty="0"/>
                <a:t>Import Data</a:t>
              </a:r>
              <a:endParaRPr lang="en-GB" sz="1500" kern="1200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81A81D77-EA0C-F967-BB2F-787ACF191809}"/>
                </a:ext>
              </a:extLst>
            </p:cNvPr>
            <p:cNvSpPr/>
            <p:nvPr/>
          </p:nvSpPr>
          <p:spPr>
            <a:xfrm>
              <a:off x="2076603" y="3495464"/>
              <a:ext cx="524491" cy="25312"/>
            </a:xfrm>
            <a:custGeom>
              <a:avLst/>
              <a:gdLst>
                <a:gd name="connsiteX0" fmla="*/ 0 w 524491"/>
                <a:gd name="connsiteY0" fmla="*/ 12656 h 25312"/>
                <a:gd name="connsiteX1" fmla="*/ 524491 w 524491"/>
                <a:gd name="connsiteY1" fmla="*/ 12656 h 25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24491" h="25312">
                  <a:moveTo>
                    <a:pt x="0" y="12656"/>
                  </a:moveTo>
                  <a:lnTo>
                    <a:pt x="524491" y="12656"/>
                  </a:lnTo>
                </a:path>
              </a:pathLst>
            </a:custGeom>
            <a:noFill/>
          </p:spPr>
          <p:style>
            <a:lnRef idx="2">
              <a:schemeClr val="dk1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dk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61833" tIns="-456" rIns="261834" bIns="-456" numCol="1" spcCol="1270" anchor="ctr" anchorCtr="0">
              <a:noAutofit/>
            </a:bodyPr>
            <a:lstStyle/>
            <a:p>
              <a:pPr marL="0" lvl="0" indent="0" algn="ctr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GB" sz="500" kern="120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31E251C9-5A6B-B248-DB89-1CF983DA5231}"/>
                </a:ext>
              </a:extLst>
            </p:cNvPr>
            <p:cNvSpPr/>
            <p:nvPr/>
          </p:nvSpPr>
          <p:spPr>
            <a:xfrm>
              <a:off x="2601094" y="3180313"/>
              <a:ext cx="1311228" cy="655614"/>
            </a:xfrm>
            <a:custGeom>
              <a:avLst/>
              <a:gdLst>
                <a:gd name="connsiteX0" fmla="*/ 0 w 1311228"/>
                <a:gd name="connsiteY0" fmla="*/ 65561 h 655614"/>
                <a:gd name="connsiteX1" fmla="*/ 65561 w 1311228"/>
                <a:gd name="connsiteY1" fmla="*/ 0 h 655614"/>
                <a:gd name="connsiteX2" fmla="*/ 1245667 w 1311228"/>
                <a:gd name="connsiteY2" fmla="*/ 0 h 655614"/>
                <a:gd name="connsiteX3" fmla="*/ 1311228 w 1311228"/>
                <a:gd name="connsiteY3" fmla="*/ 65561 h 655614"/>
                <a:gd name="connsiteX4" fmla="*/ 1311228 w 1311228"/>
                <a:gd name="connsiteY4" fmla="*/ 590053 h 655614"/>
                <a:gd name="connsiteX5" fmla="*/ 1245667 w 1311228"/>
                <a:gd name="connsiteY5" fmla="*/ 655614 h 655614"/>
                <a:gd name="connsiteX6" fmla="*/ 65561 w 1311228"/>
                <a:gd name="connsiteY6" fmla="*/ 655614 h 655614"/>
                <a:gd name="connsiteX7" fmla="*/ 0 w 1311228"/>
                <a:gd name="connsiteY7" fmla="*/ 590053 h 655614"/>
                <a:gd name="connsiteX8" fmla="*/ 0 w 1311228"/>
                <a:gd name="connsiteY8" fmla="*/ 65561 h 655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1228" h="655614">
                  <a:moveTo>
                    <a:pt x="0" y="65561"/>
                  </a:moveTo>
                  <a:cubicBezTo>
                    <a:pt x="0" y="29353"/>
                    <a:pt x="29353" y="0"/>
                    <a:pt x="65561" y="0"/>
                  </a:cubicBezTo>
                  <a:lnTo>
                    <a:pt x="1245667" y="0"/>
                  </a:lnTo>
                  <a:cubicBezTo>
                    <a:pt x="1281875" y="0"/>
                    <a:pt x="1311228" y="29353"/>
                    <a:pt x="1311228" y="65561"/>
                  </a:cubicBezTo>
                  <a:lnTo>
                    <a:pt x="1311228" y="590053"/>
                  </a:lnTo>
                  <a:cubicBezTo>
                    <a:pt x="1311228" y="626261"/>
                    <a:pt x="1281875" y="655614"/>
                    <a:pt x="1245667" y="655614"/>
                  </a:cubicBezTo>
                  <a:lnTo>
                    <a:pt x="65561" y="655614"/>
                  </a:lnTo>
                  <a:cubicBezTo>
                    <a:pt x="29353" y="655614"/>
                    <a:pt x="0" y="626261"/>
                    <a:pt x="0" y="590053"/>
                  </a:cubicBezTo>
                  <a:lnTo>
                    <a:pt x="0" y="65561"/>
                  </a:lnTo>
                  <a:close/>
                </a:path>
              </a:pathLst>
            </a:custGeom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8727" tIns="28727" rIns="28727" bIns="28727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kern="1200" dirty="0"/>
                <a:t>Perform Data Wrangling</a:t>
              </a:r>
              <a:endParaRPr lang="en-GB" sz="1500" kern="1200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5D6CB72A-6FB0-F753-A319-EEFD3FA3B8F0}"/>
                </a:ext>
              </a:extLst>
            </p:cNvPr>
            <p:cNvSpPr/>
            <p:nvPr/>
          </p:nvSpPr>
          <p:spPr>
            <a:xfrm>
              <a:off x="3912323" y="3495464"/>
              <a:ext cx="524491" cy="25312"/>
            </a:xfrm>
            <a:custGeom>
              <a:avLst/>
              <a:gdLst>
                <a:gd name="connsiteX0" fmla="*/ 0 w 524491"/>
                <a:gd name="connsiteY0" fmla="*/ 12656 h 25312"/>
                <a:gd name="connsiteX1" fmla="*/ 524491 w 524491"/>
                <a:gd name="connsiteY1" fmla="*/ 12656 h 25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24491" h="25312">
                  <a:moveTo>
                    <a:pt x="0" y="12656"/>
                  </a:moveTo>
                  <a:lnTo>
                    <a:pt x="524491" y="12656"/>
                  </a:lnTo>
                </a:path>
              </a:pathLst>
            </a:custGeom>
            <a:noFill/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dk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61834" tIns="-456" rIns="261833" bIns="-456" numCol="1" spcCol="1270" anchor="ctr" anchorCtr="0">
              <a:noAutofit/>
            </a:bodyPr>
            <a:lstStyle/>
            <a:p>
              <a:pPr marL="0" lvl="0" indent="0" algn="ctr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GB" sz="500" kern="120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128B8B0F-A3A2-5E25-EDBE-CC1B89F6E1C8}"/>
                </a:ext>
              </a:extLst>
            </p:cNvPr>
            <p:cNvSpPr/>
            <p:nvPr/>
          </p:nvSpPr>
          <p:spPr>
            <a:xfrm>
              <a:off x="4436815" y="3180313"/>
              <a:ext cx="1311228" cy="655614"/>
            </a:xfrm>
            <a:custGeom>
              <a:avLst/>
              <a:gdLst>
                <a:gd name="connsiteX0" fmla="*/ 0 w 1311228"/>
                <a:gd name="connsiteY0" fmla="*/ 65561 h 655614"/>
                <a:gd name="connsiteX1" fmla="*/ 65561 w 1311228"/>
                <a:gd name="connsiteY1" fmla="*/ 0 h 655614"/>
                <a:gd name="connsiteX2" fmla="*/ 1245667 w 1311228"/>
                <a:gd name="connsiteY2" fmla="*/ 0 h 655614"/>
                <a:gd name="connsiteX3" fmla="*/ 1311228 w 1311228"/>
                <a:gd name="connsiteY3" fmla="*/ 65561 h 655614"/>
                <a:gd name="connsiteX4" fmla="*/ 1311228 w 1311228"/>
                <a:gd name="connsiteY4" fmla="*/ 590053 h 655614"/>
                <a:gd name="connsiteX5" fmla="*/ 1245667 w 1311228"/>
                <a:gd name="connsiteY5" fmla="*/ 655614 h 655614"/>
                <a:gd name="connsiteX6" fmla="*/ 65561 w 1311228"/>
                <a:gd name="connsiteY6" fmla="*/ 655614 h 655614"/>
                <a:gd name="connsiteX7" fmla="*/ 0 w 1311228"/>
                <a:gd name="connsiteY7" fmla="*/ 590053 h 655614"/>
                <a:gd name="connsiteX8" fmla="*/ 0 w 1311228"/>
                <a:gd name="connsiteY8" fmla="*/ 65561 h 655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1228" h="655614">
                  <a:moveTo>
                    <a:pt x="0" y="65561"/>
                  </a:moveTo>
                  <a:cubicBezTo>
                    <a:pt x="0" y="29353"/>
                    <a:pt x="29353" y="0"/>
                    <a:pt x="65561" y="0"/>
                  </a:cubicBezTo>
                  <a:lnTo>
                    <a:pt x="1245667" y="0"/>
                  </a:lnTo>
                  <a:cubicBezTo>
                    <a:pt x="1281875" y="0"/>
                    <a:pt x="1311228" y="29353"/>
                    <a:pt x="1311228" y="65561"/>
                  </a:cubicBezTo>
                  <a:lnTo>
                    <a:pt x="1311228" y="590053"/>
                  </a:lnTo>
                  <a:cubicBezTo>
                    <a:pt x="1311228" y="626261"/>
                    <a:pt x="1281875" y="655614"/>
                    <a:pt x="1245667" y="655614"/>
                  </a:cubicBezTo>
                  <a:lnTo>
                    <a:pt x="65561" y="655614"/>
                  </a:lnTo>
                  <a:cubicBezTo>
                    <a:pt x="29353" y="655614"/>
                    <a:pt x="0" y="626261"/>
                    <a:pt x="0" y="590053"/>
                  </a:cubicBezTo>
                  <a:lnTo>
                    <a:pt x="0" y="65561"/>
                  </a:lnTo>
                  <a:close/>
                </a:path>
              </a:pathLst>
            </a:custGeom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8727" tIns="28727" rIns="28727" bIns="28727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kern="1200" dirty="0"/>
                <a:t>Data Visualization</a:t>
              </a:r>
              <a:endParaRPr lang="en-GB" sz="1500" kern="1200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76DC43A7-B755-5FFE-CC4E-9F23D779EE57}"/>
                </a:ext>
              </a:extLst>
            </p:cNvPr>
            <p:cNvSpPr/>
            <p:nvPr/>
          </p:nvSpPr>
          <p:spPr>
            <a:xfrm>
              <a:off x="5748043" y="3495464"/>
              <a:ext cx="524491" cy="25312"/>
            </a:xfrm>
            <a:custGeom>
              <a:avLst/>
              <a:gdLst>
                <a:gd name="connsiteX0" fmla="*/ 0 w 524491"/>
                <a:gd name="connsiteY0" fmla="*/ 12656 h 25312"/>
                <a:gd name="connsiteX1" fmla="*/ 524491 w 524491"/>
                <a:gd name="connsiteY1" fmla="*/ 12656 h 25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24491" h="25312">
                  <a:moveTo>
                    <a:pt x="0" y="12656"/>
                  </a:moveTo>
                  <a:lnTo>
                    <a:pt x="524491" y="12656"/>
                  </a:lnTo>
                </a:path>
              </a:pathLst>
            </a:custGeom>
            <a:noFill/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dk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61834" tIns="-456" rIns="261833" bIns="-456" numCol="1" spcCol="1270" anchor="ctr" anchorCtr="0">
              <a:noAutofit/>
            </a:bodyPr>
            <a:lstStyle/>
            <a:p>
              <a:pPr marL="0" lvl="0" indent="0" algn="ctr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GB" sz="500" kern="120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E7587C96-C9EB-25D6-7A4B-345833AAA987}"/>
                </a:ext>
              </a:extLst>
            </p:cNvPr>
            <p:cNvSpPr/>
            <p:nvPr/>
          </p:nvSpPr>
          <p:spPr>
            <a:xfrm>
              <a:off x="6272535" y="3180313"/>
              <a:ext cx="1311228" cy="655614"/>
            </a:xfrm>
            <a:custGeom>
              <a:avLst/>
              <a:gdLst>
                <a:gd name="connsiteX0" fmla="*/ 0 w 1311228"/>
                <a:gd name="connsiteY0" fmla="*/ 65561 h 655614"/>
                <a:gd name="connsiteX1" fmla="*/ 65561 w 1311228"/>
                <a:gd name="connsiteY1" fmla="*/ 0 h 655614"/>
                <a:gd name="connsiteX2" fmla="*/ 1245667 w 1311228"/>
                <a:gd name="connsiteY2" fmla="*/ 0 h 655614"/>
                <a:gd name="connsiteX3" fmla="*/ 1311228 w 1311228"/>
                <a:gd name="connsiteY3" fmla="*/ 65561 h 655614"/>
                <a:gd name="connsiteX4" fmla="*/ 1311228 w 1311228"/>
                <a:gd name="connsiteY4" fmla="*/ 590053 h 655614"/>
                <a:gd name="connsiteX5" fmla="*/ 1245667 w 1311228"/>
                <a:gd name="connsiteY5" fmla="*/ 655614 h 655614"/>
                <a:gd name="connsiteX6" fmla="*/ 65561 w 1311228"/>
                <a:gd name="connsiteY6" fmla="*/ 655614 h 655614"/>
                <a:gd name="connsiteX7" fmla="*/ 0 w 1311228"/>
                <a:gd name="connsiteY7" fmla="*/ 590053 h 655614"/>
                <a:gd name="connsiteX8" fmla="*/ 0 w 1311228"/>
                <a:gd name="connsiteY8" fmla="*/ 65561 h 655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1228" h="655614">
                  <a:moveTo>
                    <a:pt x="0" y="65561"/>
                  </a:moveTo>
                  <a:cubicBezTo>
                    <a:pt x="0" y="29353"/>
                    <a:pt x="29353" y="0"/>
                    <a:pt x="65561" y="0"/>
                  </a:cubicBezTo>
                  <a:lnTo>
                    <a:pt x="1245667" y="0"/>
                  </a:lnTo>
                  <a:cubicBezTo>
                    <a:pt x="1281875" y="0"/>
                    <a:pt x="1311228" y="29353"/>
                    <a:pt x="1311228" y="65561"/>
                  </a:cubicBezTo>
                  <a:lnTo>
                    <a:pt x="1311228" y="590053"/>
                  </a:lnTo>
                  <a:cubicBezTo>
                    <a:pt x="1311228" y="626261"/>
                    <a:pt x="1281875" y="655614"/>
                    <a:pt x="1245667" y="655614"/>
                  </a:cubicBezTo>
                  <a:lnTo>
                    <a:pt x="65561" y="655614"/>
                  </a:lnTo>
                  <a:cubicBezTo>
                    <a:pt x="29353" y="655614"/>
                    <a:pt x="0" y="626261"/>
                    <a:pt x="0" y="590053"/>
                  </a:cubicBezTo>
                  <a:lnTo>
                    <a:pt x="0" y="65561"/>
                  </a:lnTo>
                  <a:close/>
                </a:path>
              </a:pathLst>
            </a:custGeom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8727" tIns="28727" rIns="28727" bIns="28727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kern="1200" dirty="0"/>
                <a:t>Statistical Analysis</a:t>
              </a:r>
              <a:endParaRPr lang="en-GB" sz="1500" kern="1200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F660519B-E2B8-CB29-4B86-B376768D7FDE}"/>
                </a:ext>
              </a:extLst>
            </p:cNvPr>
            <p:cNvSpPr/>
            <p:nvPr/>
          </p:nvSpPr>
          <p:spPr>
            <a:xfrm rot="17692822">
              <a:off x="7222691" y="2929996"/>
              <a:ext cx="1246637" cy="25312"/>
            </a:xfrm>
            <a:custGeom>
              <a:avLst/>
              <a:gdLst>
                <a:gd name="connsiteX0" fmla="*/ 0 w 1246637"/>
                <a:gd name="connsiteY0" fmla="*/ 12656 h 25312"/>
                <a:gd name="connsiteX1" fmla="*/ 1246637 w 1246637"/>
                <a:gd name="connsiteY1" fmla="*/ 12656 h 25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6637" h="25312">
                  <a:moveTo>
                    <a:pt x="0" y="12656"/>
                  </a:moveTo>
                  <a:lnTo>
                    <a:pt x="1246637" y="12656"/>
                  </a:lnTo>
                </a:path>
              </a:pathLst>
            </a:custGeom>
            <a:noFill/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dk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04852" tIns="-18509" rIns="604853" bIns="-18511" numCol="1" spcCol="1270" anchor="ctr" anchorCtr="0">
              <a:noAutofit/>
            </a:bodyPr>
            <a:lstStyle/>
            <a:p>
              <a:pPr marL="0" lvl="0" indent="0" algn="ctr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GB" sz="500" kern="120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D850CFEA-CA0E-F3FF-38BC-45F77DD04103}"/>
                </a:ext>
              </a:extLst>
            </p:cNvPr>
            <p:cNvSpPr/>
            <p:nvPr/>
          </p:nvSpPr>
          <p:spPr>
            <a:xfrm>
              <a:off x="8108255" y="2049378"/>
              <a:ext cx="1311228" cy="655614"/>
            </a:xfrm>
            <a:custGeom>
              <a:avLst/>
              <a:gdLst>
                <a:gd name="connsiteX0" fmla="*/ 0 w 1311228"/>
                <a:gd name="connsiteY0" fmla="*/ 65561 h 655614"/>
                <a:gd name="connsiteX1" fmla="*/ 65561 w 1311228"/>
                <a:gd name="connsiteY1" fmla="*/ 0 h 655614"/>
                <a:gd name="connsiteX2" fmla="*/ 1245667 w 1311228"/>
                <a:gd name="connsiteY2" fmla="*/ 0 h 655614"/>
                <a:gd name="connsiteX3" fmla="*/ 1311228 w 1311228"/>
                <a:gd name="connsiteY3" fmla="*/ 65561 h 655614"/>
                <a:gd name="connsiteX4" fmla="*/ 1311228 w 1311228"/>
                <a:gd name="connsiteY4" fmla="*/ 590053 h 655614"/>
                <a:gd name="connsiteX5" fmla="*/ 1245667 w 1311228"/>
                <a:gd name="connsiteY5" fmla="*/ 655614 h 655614"/>
                <a:gd name="connsiteX6" fmla="*/ 65561 w 1311228"/>
                <a:gd name="connsiteY6" fmla="*/ 655614 h 655614"/>
                <a:gd name="connsiteX7" fmla="*/ 0 w 1311228"/>
                <a:gd name="connsiteY7" fmla="*/ 590053 h 655614"/>
                <a:gd name="connsiteX8" fmla="*/ 0 w 1311228"/>
                <a:gd name="connsiteY8" fmla="*/ 65561 h 655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1228" h="655614">
                  <a:moveTo>
                    <a:pt x="0" y="65561"/>
                  </a:moveTo>
                  <a:cubicBezTo>
                    <a:pt x="0" y="29353"/>
                    <a:pt x="29353" y="0"/>
                    <a:pt x="65561" y="0"/>
                  </a:cubicBezTo>
                  <a:lnTo>
                    <a:pt x="1245667" y="0"/>
                  </a:lnTo>
                  <a:cubicBezTo>
                    <a:pt x="1281875" y="0"/>
                    <a:pt x="1311228" y="29353"/>
                    <a:pt x="1311228" y="65561"/>
                  </a:cubicBezTo>
                  <a:lnTo>
                    <a:pt x="1311228" y="590053"/>
                  </a:lnTo>
                  <a:cubicBezTo>
                    <a:pt x="1311228" y="626261"/>
                    <a:pt x="1281875" y="655614"/>
                    <a:pt x="1245667" y="655614"/>
                  </a:cubicBezTo>
                  <a:lnTo>
                    <a:pt x="65561" y="655614"/>
                  </a:lnTo>
                  <a:cubicBezTo>
                    <a:pt x="29353" y="655614"/>
                    <a:pt x="0" y="626261"/>
                    <a:pt x="0" y="590053"/>
                  </a:cubicBezTo>
                  <a:lnTo>
                    <a:pt x="0" y="65561"/>
                  </a:lnTo>
                  <a:close/>
                </a:path>
              </a:pathLst>
            </a:custGeom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8727" tIns="28727" rIns="28727" bIns="28727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kern="1200" dirty="0"/>
                <a:t>Summarization</a:t>
              </a:r>
              <a:endParaRPr lang="en-GB" sz="1500" kern="1200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5AFF167A-1CC3-4E06-CB74-8B5E875B256B}"/>
                </a:ext>
              </a:extLst>
            </p:cNvPr>
            <p:cNvSpPr/>
            <p:nvPr/>
          </p:nvSpPr>
          <p:spPr>
            <a:xfrm rot="19457599">
              <a:off x="7523053" y="3306975"/>
              <a:ext cx="645913" cy="25312"/>
            </a:xfrm>
            <a:custGeom>
              <a:avLst/>
              <a:gdLst>
                <a:gd name="connsiteX0" fmla="*/ 0 w 645913"/>
                <a:gd name="connsiteY0" fmla="*/ 12656 h 25312"/>
                <a:gd name="connsiteX1" fmla="*/ 645913 w 645913"/>
                <a:gd name="connsiteY1" fmla="*/ 12656 h 25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5913" h="25312">
                  <a:moveTo>
                    <a:pt x="0" y="12656"/>
                  </a:moveTo>
                  <a:lnTo>
                    <a:pt x="645913" y="12656"/>
                  </a:lnTo>
                </a:path>
              </a:pathLst>
            </a:custGeom>
            <a:noFill/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dk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19509" tIns="-3492" rIns="319508" bIns="-3492" numCol="1" spcCol="1270" anchor="ctr" anchorCtr="0">
              <a:noAutofit/>
            </a:bodyPr>
            <a:lstStyle/>
            <a:p>
              <a:pPr marL="0" lvl="0" indent="0" algn="ctr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GB" sz="500" kern="120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52E2719E-BAF2-55B5-56B7-5B42A9F5AF48}"/>
                </a:ext>
              </a:extLst>
            </p:cNvPr>
            <p:cNvSpPr/>
            <p:nvPr/>
          </p:nvSpPr>
          <p:spPr>
            <a:xfrm>
              <a:off x="8108255" y="2803334"/>
              <a:ext cx="1311228" cy="655614"/>
            </a:xfrm>
            <a:custGeom>
              <a:avLst/>
              <a:gdLst>
                <a:gd name="connsiteX0" fmla="*/ 0 w 1311228"/>
                <a:gd name="connsiteY0" fmla="*/ 65561 h 655614"/>
                <a:gd name="connsiteX1" fmla="*/ 65561 w 1311228"/>
                <a:gd name="connsiteY1" fmla="*/ 0 h 655614"/>
                <a:gd name="connsiteX2" fmla="*/ 1245667 w 1311228"/>
                <a:gd name="connsiteY2" fmla="*/ 0 h 655614"/>
                <a:gd name="connsiteX3" fmla="*/ 1311228 w 1311228"/>
                <a:gd name="connsiteY3" fmla="*/ 65561 h 655614"/>
                <a:gd name="connsiteX4" fmla="*/ 1311228 w 1311228"/>
                <a:gd name="connsiteY4" fmla="*/ 590053 h 655614"/>
                <a:gd name="connsiteX5" fmla="*/ 1245667 w 1311228"/>
                <a:gd name="connsiteY5" fmla="*/ 655614 h 655614"/>
                <a:gd name="connsiteX6" fmla="*/ 65561 w 1311228"/>
                <a:gd name="connsiteY6" fmla="*/ 655614 h 655614"/>
                <a:gd name="connsiteX7" fmla="*/ 0 w 1311228"/>
                <a:gd name="connsiteY7" fmla="*/ 590053 h 655614"/>
                <a:gd name="connsiteX8" fmla="*/ 0 w 1311228"/>
                <a:gd name="connsiteY8" fmla="*/ 65561 h 655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1228" h="655614">
                  <a:moveTo>
                    <a:pt x="0" y="65561"/>
                  </a:moveTo>
                  <a:cubicBezTo>
                    <a:pt x="0" y="29353"/>
                    <a:pt x="29353" y="0"/>
                    <a:pt x="65561" y="0"/>
                  </a:cubicBezTo>
                  <a:lnTo>
                    <a:pt x="1245667" y="0"/>
                  </a:lnTo>
                  <a:cubicBezTo>
                    <a:pt x="1281875" y="0"/>
                    <a:pt x="1311228" y="29353"/>
                    <a:pt x="1311228" y="65561"/>
                  </a:cubicBezTo>
                  <a:lnTo>
                    <a:pt x="1311228" y="590053"/>
                  </a:lnTo>
                  <a:cubicBezTo>
                    <a:pt x="1311228" y="626261"/>
                    <a:pt x="1281875" y="655614"/>
                    <a:pt x="1245667" y="655614"/>
                  </a:cubicBezTo>
                  <a:lnTo>
                    <a:pt x="65561" y="655614"/>
                  </a:lnTo>
                  <a:cubicBezTo>
                    <a:pt x="29353" y="655614"/>
                    <a:pt x="0" y="626261"/>
                    <a:pt x="0" y="590053"/>
                  </a:cubicBezTo>
                  <a:lnTo>
                    <a:pt x="0" y="65561"/>
                  </a:lnTo>
                  <a:close/>
                </a:path>
              </a:pathLst>
            </a:custGeom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8727" tIns="28727" rIns="28727" bIns="28727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kern="1200" dirty="0"/>
                <a:t>Hypothesis Testing</a:t>
              </a:r>
              <a:endParaRPr lang="en-GB" sz="1500" kern="1200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BF376899-F52B-19F7-7D68-80CE271CAE0B}"/>
                </a:ext>
              </a:extLst>
            </p:cNvPr>
            <p:cNvSpPr/>
            <p:nvPr/>
          </p:nvSpPr>
          <p:spPr>
            <a:xfrm rot="2142401">
              <a:off x="7523053" y="3683953"/>
              <a:ext cx="645913" cy="25312"/>
            </a:xfrm>
            <a:custGeom>
              <a:avLst/>
              <a:gdLst>
                <a:gd name="connsiteX0" fmla="*/ 0 w 645913"/>
                <a:gd name="connsiteY0" fmla="*/ 12656 h 25312"/>
                <a:gd name="connsiteX1" fmla="*/ 645913 w 645913"/>
                <a:gd name="connsiteY1" fmla="*/ 12656 h 25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5913" h="25312">
                  <a:moveTo>
                    <a:pt x="0" y="12656"/>
                  </a:moveTo>
                  <a:lnTo>
                    <a:pt x="645913" y="12656"/>
                  </a:lnTo>
                </a:path>
              </a:pathLst>
            </a:custGeom>
            <a:noFill/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dk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19508" tIns="-3493" rIns="319509" bIns="-3491" numCol="1" spcCol="1270" anchor="ctr" anchorCtr="0">
              <a:noAutofit/>
            </a:bodyPr>
            <a:lstStyle/>
            <a:p>
              <a:pPr marL="0" lvl="0" indent="0" algn="ctr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GB" sz="500" kern="120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706BD452-3413-3396-F0EA-C15EAC504F89}"/>
                </a:ext>
              </a:extLst>
            </p:cNvPr>
            <p:cNvSpPr/>
            <p:nvPr/>
          </p:nvSpPr>
          <p:spPr>
            <a:xfrm>
              <a:off x="8108255" y="3557291"/>
              <a:ext cx="1311228" cy="655614"/>
            </a:xfrm>
            <a:custGeom>
              <a:avLst/>
              <a:gdLst>
                <a:gd name="connsiteX0" fmla="*/ 0 w 1311228"/>
                <a:gd name="connsiteY0" fmla="*/ 65561 h 655614"/>
                <a:gd name="connsiteX1" fmla="*/ 65561 w 1311228"/>
                <a:gd name="connsiteY1" fmla="*/ 0 h 655614"/>
                <a:gd name="connsiteX2" fmla="*/ 1245667 w 1311228"/>
                <a:gd name="connsiteY2" fmla="*/ 0 h 655614"/>
                <a:gd name="connsiteX3" fmla="*/ 1311228 w 1311228"/>
                <a:gd name="connsiteY3" fmla="*/ 65561 h 655614"/>
                <a:gd name="connsiteX4" fmla="*/ 1311228 w 1311228"/>
                <a:gd name="connsiteY4" fmla="*/ 590053 h 655614"/>
                <a:gd name="connsiteX5" fmla="*/ 1245667 w 1311228"/>
                <a:gd name="connsiteY5" fmla="*/ 655614 h 655614"/>
                <a:gd name="connsiteX6" fmla="*/ 65561 w 1311228"/>
                <a:gd name="connsiteY6" fmla="*/ 655614 h 655614"/>
                <a:gd name="connsiteX7" fmla="*/ 0 w 1311228"/>
                <a:gd name="connsiteY7" fmla="*/ 590053 h 655614"/>
                <a:gd name="connsiteX8" fmla="*/ 0 w 1311228"/>
                <a:gd name="connsiteY8" fmla="*/ 65561 h 655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1228" h="655614">
                  <a:moveTo>
                    <a:pt x="0" y="65561"/>
                  </a:moveTo>
                  <a:cubicBezTo>
                    <a:pt x="0" y="29353"/>
                    <a:pt x="29353" y="0"/>
                    <a:pt x="65561" y="0"/>
                  </a:cubicBezTo>
                  <a:lnTo>
                    <a:pt x="1245667" y="0"/>
                  </a:lnTo>
                  <a:cubicBezTo>
                    <a:pt x="1281875" y="0"/>
                    <a:pt x="1311228" y="29353"/>
                    <a:pt x="1311228" y="65561"/>
                  </a:cubicBezTo>
                  <a:lnTo>
                    <a:pt x="1311228" y="590053"/>
                  </a:lnTo>
                  <a:cubicBezTo>
                    <a:pt x="1311228" y="626261"/>
                    <a:pt x="1281875" y="655614"/>
                    <a:pt x="1245667" y="655614"/>
                  </a:cubicBezTo>
                  <a:lnTo>
                    <a:pt x="65561" y="655614"/>
                  </a:lnTo>
                  <a:cubicBezTo>
                    <a:pt x="29353" y="655614"/>
                    <a:pt x="0" y="626261"/>
                    <a:pt x="0" y="590053"/>
                  </a:cubicBezTo>
                  <a:lnTo>
                    <a:pt x="0" y="65561"/>
                  </a:lnTo>
                  <a:close/>
                </a:path>
              </a:pathLst>
            </a:custGeom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8727" tIns="28727" rIns="28727" bIns="28727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kern="1200" dirty="0"/>
                <a:t>Modeling</a:t>
              </a:r>
              <a:endParaRPr lang="en-GB" sz="1500" kern="1200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C0EA2805-0564-A045-C2A1-7FA61A174A72}"/>
                </a:ext>
              </a:extLst>
            </p:cNvPr>
            <p:cNvSpPr/>
            <p:nvPr/>
          </p:nvSpPr>
          <p:spPr>
            <a:xfrm rot="3907178">
              <a:off x="7222691" y="4060931"/>
              <a:ext cx="1246637" cy="25312"/>
            </a:xfrm>
            <a:custGeom>
              <a:avLst/>
              <a:gdLst>
                <a:gd name="connsiteX0" fmla="*/ 0 w 1246637"/>
                <a:gd name="connsiteY0" fmla="*/ 12656 h 25312"/>
                <a:gd name="connsiteX1" fmla="*/ 1246637 w 1246637"/>
                <a:gd name="connsiteY1" fmla="*/ 12656 h 25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6637" h="25312">
                  <a:moveTo>
                    <a:pt x="0" y="12656"/>
                  </a:moveTo>
                  <a:lnTo>
                    <a:pt x="1246637" y="12656"/>
                  </a:lnTo>
                </a:path>
              </a:pathLst>
            </a:custGeom>
            <a:noFill/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dk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04853" tIns="-18510" rIns="604852" bIns="-18510" numCol="1" spcCol="1270" anchor="ctr" anchorCtr="0">
              <a:noAutofit/>
            </a:bodyPr>
            <a:lstStyle/>
            <a:p>
              <a:pPr marL="0" lvl="0" indent="0" algn="ctr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GB" sz="500" kern="120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445661E1-84E4-C5FE-E981-E2C9423E1360}"/>
                </a:ext>
              </a:extLst>
            </p:cNvPr>
            <p:cNvSpPr/>
            <p:nvPr/>
          </p:nvSpPr>
          <p:spPr>
            <a:xfrm>
              <a:off x="8108255" y="4311248"/>
              <a:ext cx="1311228" cy="655614"/>
            </a:xfrm>
            <a:custGeom>
              <a:avLst/>
              <a:gdLst>
                <a:gd name="connsiteX0" fmla="*/ 0 w 1311228"/>
                <a:gd name="connsiteY0" fmla="*/ 65561 h 655614"/>
                <a:gd name="connsiteX1" fmla="*/ 65561 w 1311228"/>
                <a:gd name="connsiteY1" fmla="*/ 0 h 655614"/>
                <a:gd name="connsiteX2" fmla="*/ 1245667 w 1311228"/>
                <a:gd name="connsiteY2" fmla="*/ 0 h 655614"/>
                <a:gd name="connsiteX3" fmla="*/ 1311228 w 1311228"/>
                <a:gd name="connsiteY3" fmla="*/ 65561 h 655614"/>
                <a:gd name="connsiteX4" fmla="*/ 1311228 w 1311228"/>
                <a:gd name="connsiteY4" fmla="*/ 590053 h 655614"/>
                <a:gd name="connsiteX5" fmla="*/ 1245667 w 1311228"/>
                <a:gd name="connsiteY5" fmla="*/ 655614 h 655614"/>
                <a:gd name="connsiteX6" fmla="*/ 65561 w 1311228"/>
                <a:gd name="connsiteY6" fmla="*/ 655614 h 655614"/>
                <a:gd name="connsiteX7" fmla="*/ 0 w 1311228"/>
                <a:gd name="connsiteY7" fmla="*/ 590053 h 655614"/>
                <a:gd name="connsiteX8" fmla="*/ 0 w 1311228"/>
                <a:gd name="connsiteY8" fmla="*/ 65561 h 655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1228" h="655614">
                  <a:moveTo>
                    <a:pt x="0" y="65561"/>
                  </a:moveTo>
                  <a:cubicBezTo>
                    <a:pt x="0" y="29353"/>
                    <a:pt x="29353" y="0"/>
                    <a:pt x="65561" y="0"/>
                  </a:cubicBezTo>
                  <a:lnTo>
                    <a:pt x="1245667" y="0"/>
                  </a:lnTo>
                  <a:cubicBezTo>
                    <a:pt x="1281875" y="0"/>
                    <a:pt x="1311228" y="29353"/>
                    <a:pt x="1311228" y="65561"/>
                  </a:cubicBezTo>
                  <a:lnTo>
                    <a:pt x="1311228" y="590053"/>
                  </a:lnTo>
                  <a:cubicBezTo>
                    <a:pt x="1311228" y="626261"/>
                    <a:pt x="1281875" y="655614"/>
                    <a:pt x="1245667" y="655614"/>
                  </a:cubicBezTo>
                  <a:lnTo>
                    <a:pt x="65561" y="655614"/>
                  </a:lnTo>
                  <a:cubicBezTo>
                    <a:pt x="29353" y="655614"/>
                    <a:pt x="0" y="626261"/>
                    <a:pt x="0" y="590053"/>
                  </a:cubicBezTo>
                  <a:lnTo>
                    <a:pt x="0" y="65561"/>
                  </a:lnTo>
                  <a:close/>
                </a:path>
              </a:pathLst>
            </a:custGeom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8727" tIns="28727" rIns="28727" bIns="28727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kern="1200" dirty="0"/>
                <a:t>Machine Learning</a:t>
              </a:r>
              <a:endParaRPr lang="en-GB" sz="1500" kern="1200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54B0B3C9-D5CC-6239-825B-6B0F47681E66}"/>
                </a:ext>
              </a:extLst>
            </p:cNvPr>
            <p:cNvSpPr/>
            <p:nvPr/>
          </p:nvSpPr>
          <p:spPr>
            <a:xfrm>
              <a:off x="9951360" y="3174988"/>
              <a:ext cx="1311228" cy="655614"/>
            </a:xfrm>
            <a:custGeom>
              <a:avLst/>
              <a:gdLst>
                <a:gd name="connsiteX0" fmla="*/ 0 w 1311228"/>
                <a:gd name="connsiteY0" fmla="*/ 65561 h 655614"/>
                <a:gd name="connsiteX1" fmla="*/ 65561 w 1311228"/>
                <a:gd name="connsiteY1" fmla="*/ 0 h 655614"/>
                <a:gd name="connsiteX2" fmla="*/ 1245667 w 1311228"/>
                <a:gd name="connsiteY2" fmla="*/ 0 h 655614"/>
                <a:gd name="connsiteX3" fmla="*/ 1311228 w 1311228"/>
                <a:gd name="connsiteY3" fmla="*/ 65561 h 655614"/>
                <a:gd name="connsiteX4" fmla="*/ 1311228 w 1311228"/>
                <a:gd name="connsiteY4" fmla="*/ 590053 h 655614"/>
                <a:gd name="connsiteX5" fmla="*/ 1245667 w 1311228"/>
                <a:gd name="connsiteY5" fmla="*/ 655614 h 655614"/>
                <a:gd name="connsiteX6" fmla="*/ 65561 w 1311228"/>
                <a:gd name="connsiteY6" fmla="*/ 655614 h 655614"/>
                <a:gd name="connsiteX7" fmla="*/ 0 w 1311228"/>
                <a:gd name="connsiteY7" fmla="*/ 590053 h 655614"/>
                <a:gd name="connsiteX8" fmla="*/ 0 w 1311228"/>
                <a:gd name="connsiteY8" fmla="*/ 65561 h 655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1228" h="655614">
                  <a:moveTo>
                    <a:pt x="0" y="65561"/>
                  </a:moveTo>
                  <a:cubicBezTo>
                    <a:pt x="0" y="29353"/>
                    <a:pt x="29353" y="0"/>
                    <a:pt x="65561" y="0"/>
                  </a:cubicBezTo>
                  <a:lnTo>
                    <a:pt x="1245667" y="0"/>
                  </a:lnTo>
                  <a:cubicBezTo>
                    <a:pt x="1281875" y="0"/>
                    <a:pt x="1311228" y="29353"/>
                    <a:pt x="1311228" y="65561"/>
                  </a:cubicBezTo>
                  <a:lnTo>
                    <a:pt x="1311228" y="590053"/>
                  </a:lnTo>
                  <a:cubicBezTo>
                    <a:pt x="1311228" y="626261"/>
                    <a:pt x="1281875" y="655614"/>
                    <a:pt x="1245667" y="655614"/>
                  </a:cubicBezTo>
                  <a:lnTo>
                    <a:pt x="65561" y="655614"/>
                  </a:lnTo>
                  <a:cubicBezTo>
                    <a:pt x="29353" y="655614"/>
                    <a:pt x="0" y="626261"/>
                    <a:pt x="0" y="590053"/>
                  </a:cubicBezTo>
                  <a:lnTo>
                    <a:pt x="0" y="65561"/>
                  </a:lnTo>
                  <a:close/>
                </a:path>
              </a:pathLst>
            </a:custGeom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8727" tIns="28727" rIns="28727" bIns="28727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kern="1200" dirty="0"/>
                <a:t>Reporting</a:t>
              </a:r>
              <a:endParaRPr lang="en-GB" sz="1500" kern="1200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D050050C-0887-9C67-DA7E-6A49142D3465}"/>
                </a:ext>
              </a:extLst>
            </p:cNvPr>
            <p:cNvSpPr/>
            <p:nvPr/>
          </p:nvSpPr>
          <p:spPr>
            <a:xfrm rot="17692822">
              <a:off x="9058410" y="4078912"/>
              <a:ext cx="1246637" cy="25312"/>
            </a:xfrm>
            <a:custGeom>
              <a:avLst/>
              <a:gdLst>
                <a:gd name="connsiteX0" fmla="*/ 0 w 1246637"/>
                <a:gd name="connsiteY0" fmla="*/ 12656 h 25312"/>
                <a:gd name="connsiteX1" fmla="*/ 1246637 w 1246637"/>
                <a:gd name="connsiteY1" fmla="*/ 12656 h 25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6637" h="25312">
                  <a:moveTo>
                    <a:pt x="0" y="12656"/>
                  </a:moveTo>
                  <a:lnTo>
                    <a:pt x="1246637" y="12656"/>
                  </a:lnTo>
                </a:path>
              </a:pathLst>
            </a:custGeom>
            <a:noFill/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dk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04852" tIns="-18509" rIns="604853" bIns="-18511" numCol="1" spcCol="1270" anchor="ctr" anchorCtr="0">
              <a:noAutofit/>
            </a:bodyPr>
            <a:lstStyle/>
            <a:p>
              <a:pPr marL="0" lvl="0" indent="0" algn="ctr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GB" sz="500" kern="120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7DEA9484-B045-281E-AD73-FFCE51FAADAA}"/>
                </a:ext>
              </a:extLst>
            </p:cNvPr>
            <p:cNvSpPr/>
            <p:nvPr/>
          </p:nvSpPr>
          <p:spPr>
            <a:xfrm rot="3907178">
              <a:off x="9058409" y="2929997"/>
              <a:ext cx="1246637" cy="25312"/>
            </a:xfrm>
            <a:custGeom>
              <a:avLst/>
              <a:gdLst>
                <a:gd name="connsiteX0" fmla="*/ 0 w 1246637"/>
                <a:gd name="connsiteY0" fmla="*/ 12656 h 25312"/>
                <a:gd name="connsiteX1" fmla="*/ 1246637 w 1246637"/>
                <a:gd name="connsiteY1" fmla="*/ 12656 h 25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6637" h="25312">
                  <a:moveTo>
                    <a:pt x="0" y="12656"/>
                  </a:moveTo>
                  <a:lnTo>
                    <a:pt x="1246637" y="12656"/>
                  </a:lnTo>
                </a:path>
              </a:pathLst>
            </a:custGeom>
            <a:noFill/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dk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04853" tIns="-18510" rIns="604852" bIns="-18510" numCol="1" spcCol="1270" anchor="ctr" anchorCtr="0">
              <a:noAutofit/>
            </a:bodyPr>
            <a:lstStyle/>
            <a:p>
              <a:pPr marL="0" lvl="0" indent="0" algn="ctr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GB" sz="500" kern="120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EEE5D934-7633-B8B1-5AD0-418B43BED171}"/>
                </a:ext>
              </a:extLst>
            </p:cNvPr>
            <p:cNvSpPr/>
            <p:nvPr/>
          </p:nvSpPr>
          <p:spPr>
            <a:xfrm rot="19457599">
              <a:off x="9375154" y="3683953"/>
              <a:ext cx="645913" cy="25312"/>
            </a:xfrm>
            <a:custGeom>
              <a:avLst/>
              <a:gdLst>
                <a:gd name="connsiteX0" fmla="*/ 0 w 645913"/>
                <a:gd name="connsiteY0" fmla="*/ 12656 h 25312"/>
                <a:gd name="connsiteX1" fmla="*/ 645913 w 645913"/>
                <a:gd name="connsiteY1" fmla="*/ 12656 h 25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5913" h="25312">
                  <a:moveTo>
                    <a:pt x="0" y="12656"/>
                  </a:moveTo>
                  <a:lnTo>
                    <a:pt x="645913" y="12656"/>
                  </a:lnTo>
                </a:path>
              </a:pathLst>
            </a:custGeom>
            <a:noFill/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dk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19509" tIns="-3492" rIns="319508" bIns="-3492" numCol="1" spcCol="1270" anchor="ctr" anchorCtr="0">
              <a:noAutofit/>
            </a:bodyPr>
            <a:lstStyle/>
            <a:p>
              <a:pPr marL="0" lvl="0" indent="0" algn="ctr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GB" sz="500" kern="120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4667E0E0-60A8-AB3A-C95C-FB525FB34851}"/>
                </a:ext>
              </a:extLst>
            </p:cNvPr>
            <p:cNvSpPr/>
            <p:nvPr/>
          </p:nvSpPr>
          <p:spPr>
            <a:xfrm rot="2142401">
              <a:off x="9358771" y="3301101"/>
              <a:ext cx="645913" cy="25312"/>
            </a:xfrm>
            <a:custGeom>
              <a:avLst/>
              <a:gdLst>
                <a:gd name="connsiteX0" fmla="*/ 0 w 645913"/>
                <a:gd name="connsiteY0" fmla="*/ 12656 h 25312"/>
                <a:gd name="connsiteX1" fmla="*/ 645913 w 645913"/>
                <a:gd name="connsiteY1" fmla="*/ 12656 h 25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5913" h="25312">
                  <a:moveTo>
                    <a:pt x="0" y="12656"/>
                  </a:moveTo>
                  <a:lnTo>
                    <a:pt x="645913" y="12656"/>
                  </a:lnTo>
                </a:path>
              </a:pathLst>
            </a:custGeom>
            <a:noFill/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dk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19508" tIns="-3493" rIns="319509" bIns="-3491" numCol="1" spcCol="1270" anchor="ctr" anchorCtr="0">
              <a:noAutofit/>
            </a:bodyPr>
            <a:lstStyle/>
            <a:p>
              <a:pPr marL="0" lvl="0" indent="0" algn="ctr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GB" sz="500" kern="1200"/>
            </a:p>
          </p:txBody>
        </p:sp>
      </p:grpSp>
      <p:sp>
        <p:nvSpPr>
          <p:cNvPr id="51" name="Footer Placeholder 50">
            <a:extLst>
              <a:ext uri="{FF2B5EF4-FFF2-40B4-BE49-F238E27FC236}">
                <a16:creationId xmlns:a16="http://schemas.microsoft.com/office/drawing/2014/main" id="{D1AFE803-8798-52CF-76D8-AF56DC8B46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 Programming Workshop | Md. Ahsanul Islam</a:t>
            </a:r>
            <a:endParaRPr lang="en-GB" dirty="0"/>
          </a:p>
        </p:txBody>
      </p:sp>
      <p:sp>
        <p:nvSpPr>
          <p:cNvPr id="52" name="Slide Number Placeholder 51">
            <a:extLst>
              <a:ext uri="{FF2B5EF4-FFF2-40B4-BE49-F238E27FC236}">
                <a16:creationId xmlns:a16="http://schemas.microsoft.com/office/drawing/2014/main" id="{1E8FA1CC-D727-E347-AD81-8467BBD93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/>
              <a:t>Slide </a:t>
            </a:r>
            <a:fld id="{A9CCF425-CF00-4FD3-8AE9-FE684B4C5B0A}" type="slidenum">
              <a:rPr lang="en-GB" smtClean="0"/>
              <a:pPr/>
              <a:t>10</a:t>
            </a:fld>
            <a:r>
              <a:rPr lang="en-GB"/>
              <a:t> of 50</a:t>
            </a:r>
            <a:endParaRPr lang="en-GB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E74E1BA-AD7C-5790-559F-B5286A6046BB}"/>
              </a:ext>
            </a:extLst>
          </p:cNvPr>
          <p:cNvSpPr txBox="1"/>
          <p:nvPr/>
        </p:nvSpPr>
        <p:spPr>
          <a:xfrm>
            <a:off x="2397431" y="3085689"/>
            <a:ext cx="926721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masis MT Pro" panose="02040504050005020304" pitchFamily="18" charset="0"/>
              </a:rPr>
              <a:t>Some of the most common file types include:</a:t>
            </a:r>
          </a:p>
          <a:p>
            <a:endParaRPr lang="en-US" sz="2400" dirty="0">
              <a:solidFill>
                <a:schemeClr val="bg1"/>
              </a:solidFill>
              <a:latin typeface="Amasis MT Pro" panose="02040504050005020304" pitchFamily="18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Amasis MT Pro" panose="02040504050005020304" pitchFamily="18" charset="0"/>
              </a:rPr>
              <a:t>CSV (comma separated values)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Amasis MT Pro" panose="02040504050005020304" pitchFamily="18" charset="0"/>
              </a:rPr>
              <a:t>Excel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Amasis MT Pro" panose="02040504050005020304" pitchFamily="18" charset="0"/>
              </a:rPr>
              <a:t>SPSS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Amasis MT Pro" panose="02040504050005020304" pitchFamily="18" charset="0"/>
              </a:rPr>
              <a:t>STATA</a:t>
            </a:r>
          </a:p>
        </p:txBody>
      </p:sp>
    </p:spTree>
    <p:extLst>
      <p:ext uri="{BB962C8B-B14F-4D97-AF65-F5344CB8AC3E}">
        <p14:creationId xmlns:p14="http://schemas.microsoft.com/office/powerpoint/2010/main" val="8347545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4E5FB084-35F5-EBB3-8677-660D8BBBAB01}"/>
              </a:ext>
            </a:extLst>
          </p:cNvPr>
          <p:cNvGrpSpPr/>
          <p:nvPr/>
        </p:nvGrpSpPr>
        <p:grpSpPr>
          <a:xfrm>
            <a:off x="1339291" y="511516"/>
            <a:ext cx="10497214" cy="2917484"/>
            <a:chOff x="765374" y="2049378"/>
            <a:chExt cx="10497214" cy="2917484"/>
          </a:xfrm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C8761BD6-66DB-BD86-3EDC-3D0C01EF5050}"/>
                </a:ext>
              </a:extLst>
            </p:cNvPr>
            <p:cNvSpPr/>
            <p:nvPr/>
          </p:nvSpPr>
          <p:spPr>
            <a:xfrm>
              <a:off x="765374" y="3180313"/>
              <a:ext cx="1311228" cy="655614"/>
            </a:xfrm>
            <a:custGeom>
              <a:avLst/>
              <a:gdLst>
                <a:gd name="connsiteX0" fmla="*/ 0 w 1311228"/>
                <a:gd name="connsiteY0" fmla="*/ 65561 h 655614"/>
                <a:gd name="connsiteX1" fmla="*/ 65561 w 1311228"/>
                <a:gd name="connsiteY1" fmla="*/ 0 h 655614"/>
                <a:gd name="connsiteX2" fmla="*/ 1245667 w 1311228"/>
                <a:gd name="connsiteY2" fmla="*/ 0 h 655614"/>
                <a:gd name="connsiteX3" fmla="*/ 1311228 w 1311228"/>
                <a:gd name="connsiteY3" fmla="*/ 65561 h 655614"/>
                <a:gd name="connsiteX4" fmla="*/ 1311228 w 1311228"/>
                <a:gd name="connsiteY4" fmla="*/ 590053 h 655614"/>
                <a:gd name="connsiteX5" fmla="*/ 1245667 w 1311228"/>
                <a:gd name="connsiteY5" fmla="*/ 655614 h 655614"/>
                <a:gd name="connsiteX6" fmla="*/ 65561 w 1311228"/>
                <a:gd name="connsiteY6" fmla="*/ 655614 h 655614"/>
                <a:gd name="connsiteX7" fmla="*/ 0 w 1311228"/>
                <a:gd name="connsiteY7" fmla="*/ 590053 h 655614"/>
                <a:gd name="connsiteX8" fmla="*/ 0 w 1311228"/>
                <a:gd name="connsiteY8" fmla="*/ 65561 h 655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1228" h="655614">
                  <a:moveTo>
                    <a:pt x="0" y="65561"/>
                  </a:moveTo>
                  <a:cubicBezTo>
                    <a:pt x="0" y="29353"/>
                    <a:pt x="29353" y="0"/>
                    <a:pt x="65561" y="0"/>
                  </a:cubicBezTo>
                  <a:lnTo>
                    <a:pt x="1245667" y="0"/>
                  </a:lnTo>
                  <a:cubicBezTo>
                    <a:pt x="1281875" y="0"/>
                    <a:pt x="1311228" y="29353"/>
                    <a:pt x="1311228" y="65561"/>
                  </a:cubicBezTo>
                  <a:lnTo>
                    <a:pt x="1311228" y="590053"/>
                  </a:lnTo>
                  <a:cubicBezTo>
                    <a:pt x="1311228" y="626261"/>
                    <a:pt x="1281875" y="655614"/>
                    <a:pt x="1245667" y="655614"/>
                  </a:cubicBezTo>
                  <a:lnTo>
                    <a:pt x="65561" y="655614"/>
                  </a:lnTo>
                  <a:cubicBezTo>
                    <a:pt x="29353" y="655614"/>
                    <a:pt x="0" y="626261"/>
                    <a:pt x="0" y="590053"/>
                  </a:cubicBezTo>
                  <a:lnTo>
                    <a:pt x="0" y="65561"/>
                  </a:lnTo>
                  <a:close/>
                </a:path>
              </a:pathLst>
            </a:custGeom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8727" tIns="28727" rIns="28727" bIns="28727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kern="1200" dirty="0"/>
                <a:t>Import Data</a:t>
              </a:r>
              <a:endParaRPr lang="en-GB" sz="1500" kern="1200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81A81D77-EA0C-F967-BB2F-787ACF191809}"/>
                </a:ext>
              </a:extLst>
            </p:cNvPr>
            <p:cNvSpPr/>
            <p:nvPr/>
          </p:nvSpPr>
          <p:spPr>
            <a:xfrm>
              <a:off x="2076603" y="3495464"/>
              <a:ext cx="524491" cy="25312"/>
            </a:xfrm>
            <a:custGeom>
              <a:avLst/>
              <a:gdLst>
                <a:gd name="connsiteX0" fmla="*/ 0 w 524491"/>
                <a:gd name="connsiteY0" fmla="*/ 12656 h 25312"/>
                <a:gd name="connsiteX1" fmla="*/ 524491 w 524491"/>
                <a:gd name="connsiteY1" fmla="*/ 12656 h 25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24491" h="25312">
                  <a:moveTo>
                    <a:pt x="0" y="12656"/>
                  </a:moveTo>
                  <a:lnTo>
                    <a:pt x="524491" y="12656"/>
                  </a:lnTo>
                </a:path>
              </a:pathLst>
            </a:custGeom>
            <a:noFill/>
          </p:spPr>
          <p:style>
            <a:lnRef idx="2">
              <a:schemeClr val="dk1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dk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61833" tIns="-456" rIns="261834" bIns="-456" numCol="1" spcCol="1270" anchor="ctr" anchorCtr="0">
              <a:noAutofit/>
            </a:bodyPr>
            <a:lstStyle/>
            <a:p>
              <a:pPr marL="0" lvl="0" indent="0" algn="ctr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GB" sz="500" kern="120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31E251C9-5A6B-B248-DB89-1CF983DA5231}"/>
                </a:ext>
              </a:extLst>
            </p:cNvPr>
            <p:cNvSpPr/>
            <p:nvPr/>
          </p:nvSpPr>
          <p:spPr>
            <a:xfrm>
              <a:off x="2601094" y="3180313"/>
              <a:ext cx="1311228" cy="655614"/>
            </a:xfrm>
            <a:custGeom>
              <a:avLst/>
              <a:gdLst>
                <a:gd name="connsiteX0" fmla="*/ 0 w 1311228"/>
                <a:gd name="connsiteY0" fmla="*/ 65561 h 655614"/>
                <a:gd name="connsiteX1" fmla="*/ 65561 w 1311228"/>
                <a:gd name="connsiteY1" fmla="*/ 0 h 655614"/>
                <a:gd name="connsiteX2" fmla="*/ 1245667 w 1311228"/>
                <a:gd name="connsiteY2" fmla="*/ 0 h 655614"/>
                <a:gd name="connsiteX3" fmla="*/ 1311228 w 1311228"/>
                <a:gd name="connsiteY3" fmla="*/ 65561 h 655614"/>
                <a:gd name="connsiteX4" fmla="*/ 1311228 w 1311228"/>
                <a:gd name="connsiteY4" fmla="*/ 590053 h 655614"/>
                <a:gd name="connsiteX5" fmla="*/ 1245667 w 1311228"/>
                <a:gd name="connsiteY5" fmla="*/ 655614 h 655614"/>
                <a:gd name="connsiteX6" fmla="*/ 65561 w 1311228"/>
                <a:gd name="connsiteY6" fmla="*/ 655614 h 655614"/>
                <a:gd name="connsiteX7" fmla="*/ 0 w 1311228"/>
                <a:gd name="connsiteY7" fmla="*/ 590053 h 655614"/>
                <a:gd name="connsiteX8" fmla="*/ 0 w 1311228"/>
                <a:gd name="connsiteY8" fmla="*/ 65561 h 655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1228" h="655614">
                  <a:moveTo>
                    <a:pt x="0" y="65561"/>
                  </a:moveTo>
                  <a:cubicBezTo>
                    <a:pt x="0" y="29353"/>
                    <a:pt x="29353" y="0"/>
                    <a:pt x="65561" y="0"/>
                  </a:cubicBezTo>
                  <a:lnTo>
                    <a:pt x="1245667" y="0"/>
                  </a:lnTo>
                  <a:cubicBezTo>
                    <a:pt x="1281875" y="0"/>
                    <a:pt x="1311228" y="29353"/>
                    <a:pt x="1311228" y="65561"/>
                  </a:cubicBezTo>
                  <a:lnTo>
                    <a:pt x="1311228" y="590053"/>
                  </a:lnTo>
                  <a:cubicBezTo>
                    <a:pt x="1311228" y="626261"/>
                    <a:pt x="1281875" y="655614"/>
                    <a:pt x="1245667" y="655614"/>
                  </a:cubicBezTo>
                  <a:lnTo>
                    <a:pt x="65561" y="655614"/>
                  </a:lnTo>
                  <a:cubicBezTo>
                    <a:pt x="29353" y="655614"/>
                    <a:pt x="0" y="626261"/>
                    <a:pt x="0" y="590053"/>
                  </a:cubicBezTo>
                  <a:lnTo>
                    <a:pt x="0" y="65561"/>
                  </a:lnTo>
                  <a:close/>
                </a:path>
              </a:pathLst>
            </a:custGeom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8727" tIns="28727" rIns="28727" bIns="28727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kern="1200" dirty="0"/>
                <a:t>Perform Data Wrangling</a:t>
              </a:r>
              <a:endParaRPr lang="en-GB" sz="1500" kern="1200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5D6CB72A-6FB0-F753-A319-EEFD3FA3B8F0}"/>
                </a:ext>
              </a:extLst>
            </p:cNvPr>
            <p:cNvSpPr/>
            <p:nvPr/>
          </p:nvSpPr>
          <p:spPr>
            <a:xfrm>
              <a:off x="3912323" y="3495464"/>
              <a:ext cx="524491" cy="25312"/>
            </a:xfrm>
            <a:custGeom>
              <a:avLst/>
              <a:gdLst>
                <a:gd name="connsiteX0" fmla="*/ 0 w 524491"/>
                <a:gd name="connsiteY0" fmla="*/ 12656 h 25312"/>
                <a:gd name="connsiteX1" fmla="*/ 524491 w 524491"/>
                <a:gd name="connsiteY1" fmla="*/ 12656 h 25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24491" h="25312">
                  <a:moveTo>
                    <a:pt x="0" y="12656"/>
                  </a:moveTo>
                  <a:lnTo>
                    <a:pt x="524491" y="12656"/>
                  </a:lnTo>
                </a:path>
              </a:pathLst>
            </a:custGeom>
            <a:noFill/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dk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61834" tIns="-456" rIns="261833" bIns="-456" numCol="1" spcCol="1270" anchor="ctr" anchorCtr="0">
              <a:noAutofit/>
            </a:bodyPr>
            <a:lstStyle/>
            <a:p>
              <a:pPr marL="0" lvl="0" indent="0" algn="ctr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GB" sz="500" kern="120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128B8B0F-A3A2-5E25-EDBE-CC1B89F6E1C8}"/>
                </a:ext>
              </a:extLst>
            </p:cNvPr>
            <p:cNvSpPr/>
            <p:nvPr/>
          </p:nvSpPr>
          <p:spPr>
            <a:xfrm>
              <a:off x="4436815" y="3180313"/>
              <a:ext cx="1311228" cy="655614"/>
            </a:xfrm>
            <a:custGeom>
              <a:avLst/>
              <a:gdLst>
                <a:gd name="connsiteX0" fmla="*/ 0 w 1311228"/>
                <a:gd name="connsiteY0" fmla="*/ 65561 h 655614"/>
                <a:gd name="connsiteX1" fmla="*/ 65561 w 1311228"/>
                <a:gd name="connsiteY1" fmla="*/ 0 h 655614"/>
                <a:gd name="connsiteX2" fmla="*/ 1245667 w 1311228"/>
                <a:gd name="connsiteY2" fmla="*/ 0 h 655614"/>
                <a:gd name="connsiteX3" fmla="*/ 1311228 w 1311228"/>
                <a:gd name="connsiteY3" fmla="*/ 65561 h 655614"/>
                <a:gd name="connsiteX4" fmla="*/ 1311228 w 1311228"/>
                <a:gd name="connsiteY4" fmla="*/ 590053 h 655614"/>
                <a:gd name="connsiteX5" fmla="*/ 1245667 w 1311228"/>
                <a:gd name="connsiteY5" fmla="*/ 655614 h 655614"/>
                <a:gd name="connsiteX6" fmla="*/ 65561 w 1311228"/>
                <a:gd name="connsiteY6" fmla="*/ 655614 h 655614"/>
                <a:gd name="connsiteX7" fmla="*/ 0 w 1311228"/>
                <a:gd name="connsiteY7" fmla="*/ 590053 h 655614"/>
                <a:gd name="connsiteX8" fmla="*/ 0 w 1311228"/>
                <a:gd name="connsiteY8" fmla="*/ 65561 h 655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1228" h="655614">
                  <a:moveTo>
                    <a:pt x="0" y="65561"/>
                  </a:moveTo>
                  <a:cubicBezTo>
                    <a:pt x="0" y="29353"/>
                    <a:pt x="29353" y="0"/>
                    <a:pt x="65561" y="0"/>
                  </a:cubicBezTo>
                  <a:lnTo>
                    <a:pt x="1245667" y="0"/>
                  </a:lnTo>
                  <a:cubicBezTo>
                    <a:pt x="1281875" y="0"/>
                    <a:pt x="1311228" y="29353"/>
                    <a:pt x="1311228" y="65561"/>
                  </a:cubicBezTo>
                  <a:lnTo>
                    <a:pt x="1311228" y="590053"/>
                  </a:lnTo>
                  <a:cubicBezTo>
                    <a:pt x="1311228" y="626261"/>
                    <a:pt x="1281875" y="655614"/>
                    <a:pt x="1245667" y="655614"/>
                  </a:cubicBezTo>
                  <a:lnTo>
                    <a:pt x="65561" y="655614"/>
                  </a:lnTo>
                  <a:cubicBezTo>
                    <a:pt x="29353" y="655614"/>
                    <a:pt x="0" y="626261"/>
                    <a:pt x="0" y="590053"/>
                  </a:cubicBezTo>
                  <a:lnTo>
                    <a:pt x="0" y="65561"/>
                  </a:lnTo>
                  <a:close/>
                </a:path>
              </a:pathLst>
            </a:custGeom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8727" tIns="28727" rIns="28727" bIns="28727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kern="1200" dirty="0"/>
                <a:t>Data Visualization</a:t>
              </a:r>
              <a:endParaRPr lang="en-GB" sz="1500" kern="1200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76DC43A7-B755-5FFE-CC4E-9F23D779EE57}"/>
                </a:ext>
              </a:extLst>
            </p:cNvPr>
            <p:cNvSpPr/>
            <p:nvPr/>
          </p:nvSpPr>
          <p:spPr>
            <a:xfrm>
              <a:off x="5748043" y="3495464"/>
              <a:ext cx="524491" cy="25312"/>
            </a:xfrm>
            <a:custGeom>
              <a:avLst/>
              <a:gdLst>
                <a:gd name="connsiteX0" fmla="*/ 0 w 524491"/>
                <a:gd name="connsiteY0" fmla="*/ 12656 h 25312"/>
                <a:gd name="connsiteX1" fmla="*/ 524491 w 524491"/>
                <a:gd name="connsiteY1" fmla="*/ 12656 h 25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24491" h="25312">
                  <a:moveTo>
                    <a:pt x="0" y="12656"/>
                  </a:moveTo>
                  <a:lnTo>
                    <a:pt x="524491" y="12656"/>
                  </a:lnTo>
                </a:path>
              </a:pathLst>
            </a:custGeom>
            <a:noFill/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dk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61834" tIns="-456" rIns="261833" bIns="-456" numCol="1" spcCol="1270" anchor="ctr" anchorCtr="0">
              <a:noAutofit/>
            </a:bodyPr>
            <a:lstStyle/>
            <a:p>
              <a:pPr marL="0" lvl="0" indent="0" algn="ctr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GB" sz="500" kern="120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E7587C96-C9EB-25D6-7A4B-345833AAA987}"/>
                </a:ext>
              </a:extLst>
            </p:cNvPr>
            <p:cNvSpPr/>
            <p:nvPr/>
          </p:nvSpPr>
          <p:spPr>
            <a:xfrm>
              <a:off x="6272535" y="3180313"/>
              <a:ext cx="1311228" cy="655614"/>
            </a:xfrm>
            <a:custGeom>
              <a:avLst/>
              <a:gdLst>
                <a:gd name="connsiteX0" fmla="*/ 0 w 1311228"/>
                <a:gd name="connsiteY0" fmla="*/ 65561 h 655614"/>
                <a:gd name="connsiteX1" fmla="*/ 65561 w 1311228"/>
                <a:gd name="connsiteY1" fmla="*/ 0 h 655614"/>
                <a:gd name="connsiteX2" fmla="*/ 1245667 w 1311228"/>
                <a:gd name="connsiteY2" fmla="*/ 0 h 655614"/>
                <a:gd name="connsiteX3" fmla="*/ 1311228 w 1311228"/>
                <a:gd name="connsiteY3" fmla="*/ 65561 h 655614"/>
                <a:gd name="connsiteX4" fmla="*/ 1311228 w 1311228"/>
                <a:gd name="connsiteY4" fmla="*/ 590053 h 655614"/>
                <a:gd name="connsiteX5" fmla="*/ 1245667 w 1311228"/>
                <a:gd name="connsiteY5" fmla="*/ 655614 h 655614"/>
                <a:gd name="connsiteX6" fmla="*/ 65561 w 1311228"/>
                <a:gd name="connsiteY6" fmla="*/ 655614 h 655614"/>
                <a:gd name="connsiteX7" fmla="*/ 0 w 1311228"/>
                <a:gd name="connsiteY7" fmla="*/ 590053 h 655614"/>
                <a:gd name="connsiteX8" fmla="*/ 0 w 1311228"/>
                <a:gd name="connsiteY8" fmla="*/ 65561 h 655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1228" h="655614">
                  <a:moveTo>
                    <a:pt x="0" y="65561"/>
                  </a:moveTo>
                  <a:cubicBezTo>
                    <a:pt x="0" y="29353"/>
                    <a:pt x="29353" y="0"/>
                    <a:pt x="65561" y="0"/>
                  </a:cubicBezTo>
                  <a:lnTo>
                    <a:pt x="1245667" y="0"/>
                  </a:lnTo>
                  <a:cubicBezTo>
                    <a:pt x="1281875" y="0"/>
                    <a:pt x="1311228" y="29353"/>
                    <a:pt x="1311228" y="65561"/>
                  </a:cubicBezTo>
                  <a:lnTo>
                    <a:pt x="1311228" y="590053"/>
                  </a:lnTo>
                  <a:cubicBezTo>
                    <a:pt x="1311228" y="626261"/>
                    <a:pt x="1281875" y="655614"/>
                    <a:pt x="1245667" y="655614"/>
                  </a:cubicBezTo>
                  <a:lnTo>
                    <a:pt x="65561" y="655614"/>
                  </a:lnTo>
                  <a:cubicBezTo>
                    <a:pt x="29353" y="655614"/>
                    <a:pt x="0" y="626261"/>
                    <a:pt x="0" y="590053"/>
                  </a:cubicBezTo>
                  <a:lnTo>
                    <a:pt x="0" y="65561"/>
                  </a:lnTo>
                  <a:close/>
                </a:path>
              </a:pathLst>
            </a:custGeom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8727" tIns="28727" rIns="28727" bIns="28727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kern="1200" dirty="0"/>
                <a:t>Statistical Analysis</a:t>
              </a:r>
              <a:endParaRPr lang="en-GB" sz="1500" kern="1200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F660519B-E2B8-CB29-4B86-B376768D7FDE}"/>
                </a:ext>
              </a:extLst>
            </p:cNvPr>
            <p:cNvSpPr/>
            <p:nvPr/>
          </p:nvSpPr>
          <p:spPr>
            <a:xfrm rot="17692822">
              <a:off x="7222691" y="2929996"/>
              <a:ext cx="1246637" cy="25312"/>
            </a:xfrm>
            <a:custGeom>
              <a:avLst/>
              <a:gdLst>
                <a:gd name="connsiteX0" fmla="*/ 0 w 1246637"/>
                <a:gd name="connsiteY0" fmla="*/ 12656 h 25312"/>
                <a:gd name="connsiteX1" fmla="*/ 1246637 w 1246637"/>
                <a:gd name="connsiteY1" fmla="*/ 12656 h 25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6637" h="25312">
                  <a:moveTo>
                    <a:pt x="0" y="12656"/>
                  </a:moveTo>
                  <a:lnTo>
                    <a:pt x="1246637" y="12656"/>
                  </a:lnTo>
                </a:path>
              </a:pathLst>
            </a:custGeom>
            <a:noFill/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dk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04852" tIns="-18509" rIns="604853" bIns="-18511" numCol="1" spcCol="1270" anchor="ctr" anchorCtr="0">
              <a:noAutofit/>
            </a:bodyPr>
            <a:lstStyle/>
            <a:p>
              <a:pPr marL="0" lvl="0" indent="0" algn="ctr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GB" sz="500" kern="120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D850CFEA-CA0E-F3FF-38BC-45F77DD04103}"/>
                </a:ext>
              </a:extLst>
            </p:cNvPr>
            <p:cNvSpPr/>
            <p:nvPr/>
          </p:nvSpPr>
          <p:spPr>
            <a:xfrm>
              <a:off x="8108255" y="2049378"/>
              <a:ext cx="1311228" cy="655614"/>
            </a:xfrm>
            <a:custGeom>
              <a:avLst/>
              <a:gdLst>
                <a:gd name="connsiteX0" fmla="*/ 0 w 1311228"/>
                <a:gd name="connsiteY0" fmla="*/ 65561 h 655614"/>
                <a:gd name="connsiteX1" fmla="*/ 65561 w 1311228"/>
                <a:gd name="connsiteY1" fmla="*/ 0 h 655614"/>
                <a:gd name="connsiteX2" fmla="*/ 1245667 w 1311228"/>
                <a:gd name="connsiteY2" fmla="*/ 0 h 655614"/>
                <a:gd name="connsiteX3" fmla="*/ 1311228 w 1311228"/>
                <a:gd name="connsiteY3" fmla="*/ 65561 h 655614"/>
                <a:gd name="connsiteX4" fmla="*/ 1311228 w 1311228"/>
                <a:gd name="connsiteY4" fmla="*/ 590053 h 655614"/>
                <a:gd name="connsiteX5" fmla="*/ 1245667 w 1311228"/>
                <a:gd name="connsiteY5" fmla="*/ 655614 h 655614"/>
                <a:gd name="connsiteX6" fmla="*/ 65561 w 1311228"/>
                <a:gd name="connsiteY6" fmla="*/ 655614 h 655614"/>
                <a:gd name="connsiteX7" fmla="*/ 0 w 1311228"/>
                <a:gd name="connsiteY7" fmla="*/ 590053 h 655614"/>
                <a:gd name="connsiteX8" fmla="*/ 0 w 1311228"/>
                <a:gd name="connsiteY8" fmla="*/ 65561 h 655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1228" h="655614">
                  <a:moveTo>
                    <a:pt x="0" y="65561"/>
                  </a:moveTo>
                  <a:cubicBezTo>
                    <a:pt x="0" y="29353"/>
                    <a:pt x="29353" y="0"/>
                    <a:pt x="65561" y="0"/>
                  </a:cubicBezTo>
                  <a:lnTo>
                    <a:pt x="1245667" y="0"/>
                  </a:lnTo>
                  <a:cubicBezTo>
                    <a:pt x="1281875" y="0"/>
                    <a:pt x="1311228" y="29353"/>
                    <a:pt x="1311228" y="65561"/>
                  </a:cubicBezTo>
                  <a:lnTo>
                    <a:pt x="1311228" y="590053"/>
                  </a:lnTo>
                  <a:cubicBezTo>
                    <a:pt x="1311228" y="626261"/>
                    <a:pt x="1281875" y="655614"/>
                    <a:pt x="1245667" y="655614"/>
                  </a:cubicBezTo>
                  <a:lnTo>
                    <a:pt x="65561" y="655614"/>
                  </a:lnTo>
                  <a:cubicBezTo>
                    <a:pt x="29353" y="655614"/>
                    <a:pt x="0" y="626261"/>
                    <a:pt x="0" y="590053"/>
                  </a:cubicBezTo>
                  <a:lnTo>
                    <a:pt x="0" y="65561"/>
                  </a:lnTo>
                  <a:close/>
                </a:path>
              </a:pathLst>
            </a:custGeom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8727" tIns="28727" rIns="28727" bIns="28727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kern="1200" dirty="0"/>
                <a:t>Summarization</a:t>
              </a:r>
              <a:endParaRPr lang="en-GB" sz="1500" kern="1200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5AFF167A-1CC3-4E06-CB74-8B5E875B256B}"/>
                </a:ext>
              </a:extLst>
            </p:cNvPr>
            <p:cNvSpPr/>
            <p:nvPr/>
          </p:nvSpPr>
          <p:spPr>
            <a:xfrm rot="19457599">
              <a:off x="7523053" y="3306975"/>
              <a:ext cx="645913" cy="25312"/>
            </a:xfrm>
            <a:custGeom>
              <a:avLst/>
              <a:gdLst>
                <a:gd name="connsiteX0" fmla="*/ 0 w 645913"/>
                <a:gd name="connsiteY0" fmla="*/ 12656 h 25312"/>
                <a:gd name="connsiteX1" fmla="*/ 645913 w 645913"/>
                <a:gd name="connsiteY1" fmla="*/ 12656 h 25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5913" h="25312">
                  <a:moveTo>
                    <a:pt x="0" y="12656"/>
                  </a:moveTo>
                  <a:lnTo>
                    <a:pt x="645913" y="12656"/>
                  </a:lnTo>
                </a:path>
              </a:pathLst>
            </a:custGeom>
            <a:noFill/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dk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19509" tIns="-3492" rIns="319508" bIns="-3492" numCol="1" spcCol="1270" anchor="ctr" anchorCtr="0">
              <a:noAutofit/>
            </a:bodyPr>
            <a:lstStyle/>
            <a:p>
              <a:pPr marL="0" lvl="0" indent="0" algn="ctr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GB" sz="500" kern="120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52E2719E-BAF2-55B5-56B7-5B42A9F5AF48}"/>
                </a:ext>
              </a:extLst>
            </p:cNvPr>
            <p:cNvSpPr/>
            <p:nvPr/>
          </p:nvSpPr>
          <p:spPr>
            <a:xfrm>
              <a:off x="8108255" y="2803334"/>
              <a:ext cx="1311228" cy="655614"/>
            </a:xfrm>
            <a:custGeom>
              <a:avLst/>
              <a:gdLst>
                <a:gd name="connsiteX0" fmla="*/ 0 w 1311228"/>
                <a:gd name="connsiteY0" fmla="*/ 65561 h 655614"/>
                <a:gd name="connsiteX1" fmla="*/ 65561 w 1311228"/>
                <a:gd name="connsiteY1" fmla="*/ 0 h 655614"/>
                <a:gd name="connsiteX2" fmla="*/ 1245667 w 1311228"/>
                <a:gd name="connsiteY2" fmla="*/ 0 h 655614"/>
                <a:gd name="connsiteX3" fmla="*/ 1311228 w 1311228"/>
                <a:gd name="connsiteY3" fmla="*/ 65561 h 655614"/>
                <a:gd name="connsiteX4" fmla="*/ 1311228 w 1311228"/>
                <a:gd name="connsiteY4" fmla="*/ 590053 h 655614"/>
                <a:gd name="connsiteX5" fmla="*/ 1245667 w 1311228"/>
                <a:gd name="connsiteY5" fmla="*/ 655614 h 655614"/>
                <a:gd name="connsiteX6" fmla="*/ 65561 w 1311228"/>
                <a:gd name="connsiteY6" fmla="*/ 655614 h 655614"/>
                <a:gd name="connsiteX7" fmla="*/ 0 w 1311228"/>
                <a:gd name="connsiteY7" fmla="*/ 590053 h 655614"/>
                <a:gd name="connsiteX8" fmla="*/ 0 w 1311228"/>
                <a:gd name="connsiteY8" fmla="*/ 65561 h 655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1228" h="655614">
                  <a:moveTo>
                    <a:pt x="0" y="65561"/>
                  </a:moveTo>
                  <a:cubicBezTo>
                    <a:pt x="0" y="29353"/>
                    <a:pt x="29353" y="0"/>
                    <a:pt x="65561" y="0"/>
                  </a:cubicBezTo>
                  <a:lnTo>
                    <a:pt x="1245667" y="0"/>
                  </a:lnTo>
                  <a:cubicBezTo>
                    <a:pt x="1281875" y="0"/>
                    <a:pt x="1311228" y="29353"/>
                    <a:pt x="1311228" y="65561"/>
                  </a:cubicBezTo>
                  <a:lnTo>
                    <a:pt x="1311228" y="590053"/>
                  </a:lnTo>
                  <a:cubicBezTo>
                    <a:pt x="1311228" y="626261"/>
                    <a:pt x="1281875" y="655614"/>
                    <a:pt x="1245667" y="655614"/>
                  </a:cubicBezTo>
                  <a:lnTo>
                    <a:pt x="65561" y="655614"/>
                  </a:lnTo>
                  <a:cubicBezTo>
                    <a:pt x="29353" y="655614"/>
                    <a:pt x="0" y="626261"/>
                    <a:pt x="0" y="590053"/>
                  </a:cubicBezTo>
                  <a:lnTo>
                    <a:pt x="0" y="65561"/>
                  </a:lnTo>
                  <a:close/>
                </a:path>
              </a:pathLst>
            </a:custGeom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8727" tIns="28727" rIns="28727" bIns="28727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kern="1200" dirty="0"/>
                <a:t>Hypothesis Testing</a:t>
              </a:r>
              <a:endParaRPr lang="en-GB" sz="1500" kern="1200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BF376899-F52B-19F7-7D68-80CE271CAE0B}"/>
                </a:ext>
              </a:extLst>
            </p:cNvPr>
            <p:cNvSpPr/>
            <p:nvPr/>
          </p:nvSpPr>
          <p:spPr>
            <a:xfrm rot="2142401">
              <a:off x="7523053" y="3683953"/>
              <a:ext cx="645913" cy="25312"/>
            </a:xfrm>
            <a:custGeom>
              <a:avLst/>
              <a:gdLst>
                <a:gd name="connsiteX0" fmla="*/ 0 w 645913"/>
                <a:gd name="connsiteY0" fmla="*/ 12656 h 25312"/>
                <a:gd name="connsiteX1" fmla="*/ 645913 w 645913"/>
                <a:gd name="connsiteY1" fmla="*/ 12656 h 25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5913" h="25312">
                  <a:moveTo>
                    <a:pt x="0" y="12656"/>
                  </a:moveTo>
                  <a:lnTo>
                    <a:pt x="645913" y="12656"/>
                  </a:lnTo>
                </a:path>
              </a:pathLst>
            </a:custGeom>
            <a:noFill/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dk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19508" tIns="-3493" rIns="319509" bIns="-3491" numCol="1" spcCol="1270" anchor="ctr" anchorCtr="0">
              <a:noAutofit/>
            </a:bodyPr>
            <a:lstStyle/>
            <a:p>
              <a:pPr marL="0" lvl="0" indent="0" algn="ctr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GB" sz="500" kern="120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706BD452-3413-3396-F0EA-C15EAC504F89}"/>
                </a:ext>
              </a:extLst>
            </p:cNvPr>
            <p:cNvSpPr/>
            <p:nvPr/>
          </p:nvSpPr>
          <p:spPr>
            <a:xfrm>
              <a:off x="8108255" y="3557291"/>
              <a:ext cx="1311228" cy="655614"/>
            </a:xfrm>
            <a:custGeom>
              <a:avLst/>
              <a:gdLst>
                <a:gd name="connsiteX0" fmla="*/ 0 w 1311228"/>
                <a:gd name="connsiteY0" fmla="*/ 65561 h 655614"/>
                <a:gd name="connsiteX1" fmla="*/ 65561 w 1311228"/>
                <a:gd name="connsiteY1" fmla="*/ 0 h 655614"/>
                <a:gd name="connsiteX2" fmla="*/ 1245667 w 1311228"/>
                <a:gd name="connsiteY2" fmla="*/ 0 h 655614"/>
                <a:gd name="connsiteX3" fmla="*/ 1311228 w 1311228"/>
                <a:gd name="connsiteY3" fmla="*/ 65561 h 655614"/>
                <a:gd name="connsiteX4" fmla="*/ 1311228 w 1311228"/>
                <a:gd name="connsiteY4" fmla="*/ 590053 h 655614"/>
                <a:gd name="connsiteX5" fmla="*/ 1245667 w 1311228"/>
                <a:gd name="connsiteY5" fmla="*/ 655614 h 655614"/>
                <a:gd name="connsiteX6" fmla="*/ 65561 w 1311228"/>
                <a:gd name="connsiteY6" fmla="*/ 655614 h 655614"/>
                <a:gd name="connsiteX7" fmla="*/ 0 w 1311228"/>
                <a:gd name="connsiteY7" fmla="*/ 590053 h 655614"/>
                <a:gd name="connsiteX8" fmla="*/ 0 w 1311228"/>
                <a:gd name="connsiteY8" fmla="*/ 65561 h 655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1228" h="655614">
                  <a:moveTo>
                    <a:pt x="0" y="65561"/>
                  </a:moveTo>
                  <a:cubicBezTo>
                    <a:pt x="0" y="29353"/>
                    <a:pt x="29353" y="0"/>
                    <a:pt x="65561" y="0"/>
                  </a:cubicBezTo>
                  <a:lnTo>
                    <a:pt x="1245667" y="0"/>
                  </a:lnTo>
                  <a:cubicBezTo>
                    <a:pt x="1281875" y="0"/>
                    <a:pt x="1311228" y="29353"/>
                    <a:pt x="1311228" y="65561"/>
                  </a:cubicBezTo>
                  <a:lnTo>
                    <a:pt x="1311228" y="590053"/>
                  </a:lnTo>
                  <a:cubicBezTo>
                    <a:pt x="1311228" y="626261"/>
                    <a:pt x="1281875" y="655614"/>
                    <a:pt x="1245667" y="655614"/>
                  </a:cubicBezTo>
                  <a:lnTo>
                    <a:pt x="65561" y="655614"/>
                  </a:lnTo>
                  <a:cubicBezTo>
                    <a:pt x="29353" y="655614"/>
                    <a:pt x="0" y="626261"/>
                    <a:pt x="0" y="590053"/>
                  </a:cubicBezTo>
                  <a:lnTo>
                    <a:pt x="0" y="65561"/>
                  </a:lnTo>
                  <a:close/>
                </a:path>
              </a:pathLst>
            </a:custGeom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8727" tIns="28727" rIns="28727" bIns="28727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kern="1200" dirty="0"/>
                <a:t>Modeling</a:t>
              </a:r>
              <a:endParaRPr lang="en-GB" sz="1500" kern="1200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C0EA2805-0564-A045-C2A1-7FA61A174A72}"/>
                </a:ext>
              </a:extLst>
            </p:cNvPr>
            <p:cNvSpPr/>
            <p:nvPr/>
          </p:nvSpPr>
          <p:spPr>
            <a:xfrm rot="3907178">
              <a:off x="7222691" y="4060931"/>
              <a:ext cx="1246637" cy="25312"/>
            </a:xfrm>
            <a:custGeom>
              <a:avLst/>
              <a:gdLst>
                <a:gd name="connsiteX0" fmla="*/ 0 w 1246637"/>
                <a:gd name="connsiteY0" fmla="*/ 12656 h 25312"/>
                <a:gd name="connsiteX1" fmla="*/ 1246637 w 1246637"/>
                <a:gd name="connsiteY1" fmla="*/ 12656 h 25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6637" h="25312">
                  <a:moveTo>
                    <a:pt x="0" y="12656"/>
                  </a:moveTo>
                  <a:lnTo>
                    <a:pt x="1246637" y="12656"/>
                  </a:lnTo>
                </a:path>
              </a:pathLst>
            </a:custGeom>
            <a:noFill/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dk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04853" tIns="-18510" rIns="604852" bIns="-18510" numCol="1" spcCol="1270" anchor="ctr" anchorCtr="0">
              <a:noAutofit/>
            </a:bodyPr>
            <a:lstStyle/>
            <a:p>
              <a:pPr marL="0" lvl="0" indent="0" algn="ctr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GB" sz="500" kern="120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445661E1-84E4-C5FE-E981-E2C9423E1360}"/>
                </a:ext>
              </a:extLst>
            </p:cNvPr>
            <p:cNvSpPr/>
            <p:nvPr/>
          </p:nvSpPr>
          <p:spPr>
            <a:xfrm>
              <a:off x="8108255" y="4311248"/>
              <a:ext cx="1311228" cy="655614"/>
            </a:xfrm>
            <a:custGeom>
              <a:avLst/>
              <a:gdLst>
                <a:gd name="connsiteX0" fmla="*/ 0 w 1311228"/>
                <a:gd name="connsiteY0" fmla="*/ 65561 h 655614"/>
                <a:gd name="connsiteX1" fmla="*/ 65561 w 1311228"/>
                <a:gd name="connsiteY1" fmla="*/ 0 h 655614"/>
                <a:gd name="connsiteX2" fmla="*/ 1245667 w 1311228"/>
                <a:gd name="connsiteY2" fmla="*/ 0 h 655614"/>
                <a:gd name="connsiteX3" fmla="*/ 1311228 w 1311228"/>
                <a:gd name="connsiteY3" fmla="*/ 65561 h 655614"/>
                <a:gd name="connsiteX4" fmla="*/ 1311228 w 1311228"/>
                <a:gd name="connsiteY4" fmla="*/ 590053 h 655614"/>
                <a:gd name="connsiteX5" fmla="*/ 1245667 w 1311228"/>
                <a:gd name="connsiteY5" fmla="*/ 655614 h 655614"/>
                <a:gd name="connsiteX6" fmla="*/ 65561 w 1311228"/>
                <a:gd name="connsiteY6" fmla="*/ 655614 h 655614"/>
                <a:gd name="connsiteX7" fmla="*/ 0 w 1311228"/>
                <a:gd name="connsiteY7" fmla="*/ 590053 h 655614"/>
                <a:gd name="connsiteX8" fmla="*/ 0 w 1311228"/>
                <a:gd name="connsiteY8" fmla="*/ 65561 h 655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1228" h="655614">
                  <a:moveTo>
                    <a:pt x="0" y="65561"/>
                  </a:moveTo>
                  <a:cubicBezTo>
                    <a:pt x="0" y="29353"/>
                    <a:pt x="29353" y="0"/>
                    <a:pt x="65561" y="0"/>
                  </a:cubicBezTo>
                  <a:lnTo>
                    <a:pt x="1245667" y="0"/>
                  </a:lnTo>
                  <a:cubicBezTo>
                    <a:pt x="1281875" y="0"/>
                    <a:pt x="1311228" y="29353"/>
                    <a:pt x="1311228" y="65561"/>
                  </a:cubicBezTo>
                  <a:lnTo>
                    <a:pt x="1311228" y="590053"/>
                  </a:lnTo>
                  <a:cubicBezTo>
                    <a:pt x="1311228" y="626261"/>
                    <a:pt x="1281875" y="655614"/>
                    <a:pt x="1245667" y="655614"/>
                  </a:cubicBezTo>
                  <a:lnTo>
                    <a:pt x="65561" y="655614"/>
                  </a:lnTo>
                  <a:cubicBezTo>
                    <a:pt x="29353" y="655614"/>
                    <a:pt x="0" y="626261"/>
                    <a:pt x="0" y="590053"/>
                  </a:cubicBezTo>
                  <a:lnTo>
                    <a:pt x="0" y="65561"/>
                  </a:lnTo>
                  <a:close/>
                </a:path>
              </a:pathLst>
            </a:custGeom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8727" tIns="28727" rIns="28727" bIns="28727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kern="1200" dirty="0"/>
                <a:t>Machine Learning</a:t>
              </a:r>
              <a:endParaRPr lang="en-GB" sz="1500" kern="1200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54B0B3C9-D5CC-6239-825B-6B0F47681E66}"/>
                </a:ext>
              </a:extLst>
            </p:cNvPr>
            <p:cNvSpPr/>
            <p:nvPr/>
          </p:nvSpPr>
          <p:spPr>
            <a:xfrm>
              <a:off x="9951360" y="3174988"/>
              <a:ext cx="1311228" cy="655614"/>
            </a:xfrm>
            <a:custGeom>
              <a:avLst/>
              <a:gdLst>
                <a:gd name="connsiteX0" fmla="*/ 0 w 1311228"/>
                <a:gd name="connsiteY0" fmla="*/ 65561 h 655614"/>
                <a:gd name="connsiteX1" fmla="*/ 65561 w 1311228"/>
                <a:gd name="connsiteY1" fmla="*/ 0 h 655614"/>
                <a:gd name="connsiteX2" fmla="*/ 1245667 w 1311228"/>
                <a:gd name="connsiteY2" fmla="*/ 0 h 655614"/>
                <a:gd name="connsiteX3" fmla="*/ 1311228 w 1311228"/>
                <a:gd name="connsiteY3" fmla="*/ 65561 h 655614"/>
                <a:gd name="connsiteX4" fmla="*/ 1311228 w 1311228"/>
                <a:gd name="connsiteY4" fmla="*/ 590053 h 655614"/>
                <a:gd name="connsiteX5" fmla="*/ 1245667 w 1311228"/>
                <a:gd name="connsiteY5" fmla="*/ 655614 h 655614"/>
                <a:gd name="connsiteX6" fmla="*/ 65561 w 1311228"/>
                <a:gd name="connsiteY6" fmla="*/ 655614 h 655614"/>
                <a:gd name="connsiteX7" fmla="*/ 0 w 1311228"/>
                <a:gd name="connsiteY7" fmla="*/ 590053 h 655614"/>
                <a:gd name="connsiteX8" fmla="*/ 0 w 1311228"/>
                <a:gd name="connsiteY8" fmla="*/ 65561 h 655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1228" h="655614">
                  <a:moveTo>
                    <a:pt x="0" y="65561"/>
                  </a:moveTo>
                  <a:cubicBezTo>
                    <a:pt x="0" y="29353"/>
                    <a:pt x="29353" y="0"/>
                    <a:pt x="65561" y="0"/>
                  </a:cubicBezTo>
                  <a:lnTo>
                    <a:pt x="1245667" y="0"/>
                  </a:lnTo>
                  <a:cubicBezTo>
                    <a:pt x="1281875" y="0"/>
                    <a:pt x="1311228" y="29353"/>
                    <a:pt x="1311228" y="65561"/>
                  </a:cubicBezTo>
                  <a:lnTo>
                    <a:pt x="1311228" y="590053"/>
                  </a:lnTo>
                  <a:cubicBezTo>
                    <a:pt x="1311228" y="626261"/>
                    <a:pt x="1281875" y="655614"/>
                    <a:pt x="1245667" y="655614"/>
                  </a:cubicBezTo>
                  <a:lnTo>
                    <a:pt x="65561" y="655614"/>
                  </a:lnTo>
                  <a:cubicBezTo>
                    <a:pt x="29353" y="655614"/>
                    <a:pt x="0" y="626261"/>
                    <a:pt x="0" y="590053"/>
                  </a:cubicBezTo>
                  <a:lnTo>
                    <a:pt x="0" y="65561"/>
                  </a:lnTo>
                  <a:close/>
                </a:path>
              </a:pathLst>
            </a:custGeom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8727" tIns="28727" rIns="28727" bIns="28727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kern="1200" dirty="0"/>
                <a:t>Reporting</a:t>
              </a:r>
              <a:endParaRPr lang="en-GB" sz="1500" kern="1200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D050050C-0887-9C67-DA7E-6A49142D3465}"/>
                </a:ext>
              </a:extLst>
            </p:cNvPr>
            <p:cNvSpPr/>
            <p:nvPr/>
          </p:nvSpPr>
          <p:spPr>
            <a:xfrm rot="17692822">
              <a:off x="9058410" y="4078912"/>
              <a:ext cx="1246637" cy="25312"/>
            </a:xfrm>
            <a:custGeom>
              <a:avLst/>
              <a:gdLst>
                <a:gd name="connsiteX0" fmla="*/ 0 w 1246637"/>
                <a:gd name="connsiteY0" fmla="*/ 12656 h 25312"/>
                <a:gd name="connsiteX1" fmla="*/ 1246637 w 1246637"/>
                <a:gd name="connsiteY1" fmla="*/ 12656 h 25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6637" h="25312">
                  <a:moveTo>
                    <a:pt x="0" y="12656"/>
                  </a:moveTo>
                  <a:lnTo>
                    <a:pt x="1246637" y="12656"/>
                  </a:lnTo>
                </a:path>
              </a:pathLst>
            </a:custGeom>
            <a:noFill/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dk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04852" tIns="-18509" rIns="604853" bIns="-18511" numCol="1" spcCol="1270" anchor="ctr" anchorCtr="0">
              <a:noAutofit/>
            </a:bodyPr>
            <a:lstStyle/>
            <a:p>
              <a:pPr marL="0" lvl="0" indent="0" algn="ctr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GB" sz="500" kern="120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7DEA9484-B045-281E-AD73-FFCE51FAADAA}"/>
                </a:ext>
              </a:extLst>
            </p:cNvPr>
            <p:cNvSpPr/>
            <p:nvPr/>
          </p:nvSpPr>
          <p:spPr>
            <a:xfrm rot="3907178">
              <a:off x="9058409" y="2929997"/>
              <a:ext cx="1246637" cy="25312"/>
            </a:xfrm>
            <a:custGeom>
              <a:avLst/>
              <a:gdLst>
                <a:gd name="connsiteX0" fmla="*/ 0 w 1246637"/>
                <a:gd name="connsiteY0" fmla="*/ 12656 h 25312"/>
                <a:gd name="connsiteX1" fmla="*/ 1246637 w 1246637"/>
                <a:gd name="connsiteY1" fmla="*/ 12656 h 25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6637" h="25312">
                  <a:moveTo>
                    <a:pt x="0" y="12656"/>
                  </a:moveTo>
                  <a:lnTo>
                    <a:pt x="1246637" y="12656"/>
                  </a:lnTo>
                </a:path>
              </a:pathLst>
            </a:custGeom>
            <a:noFill/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dk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04853" tIns="-18510" rIns="604852" bIns="-18510" numCol="1" spcCol="1270" anchor="ctr" anchorCtr="0">
              <a:noAutofit/>
            </a:bodyPr>
            <a:lstStyle/>
            <a:p>
              <a:pPr marL="0" lvl="0" indent="0" algn="ctr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GB" sz="500" kern="120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EEE5D934-7633-B8B1-5AD0-418B43BED171}"/>
                </a:ext>
              </a:extLst>
            </p:cNvPr>
            <p:cNvSpPr/>
            <p:nvPr/>
          </p:nvSpPr>
          <p:spPr>
            <a:xfrm rot="19457599">
              <a:off x="9375154" y="3683953"/>
              <a:ext cx="645913" cy="25312"/>
            </a:xfrm>
            <a:custGeom>
              <a:avLst/>
              <a:gdLst>
                <a:gd name="connsiteX0" fmla="*/ 0 w 645913"/>
                <a:gd name="connsiteY0" fmla="*/ 12656 h 25312"/>
                <a:gd name="connsiteX1" fmla="*/ 645913 w 645913"/>
                <a:gd name="connsiteY1" fmla="*/ 12656 h 25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5913" h="25312">
                  <a:moveTo>
                    <a:pt x="0" y="12656"/>
                  </a:moveTo>
                  <a:lnTo>
                    <a:pt x="645913" y="12656"/>
                  </a:lnTo>
                </a:path>
              </a:pathLst>
            </a:custGeom>
            <a:noFill/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dk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19509" tIns="-3492" rIns="319508" bIns="-3492" numCol="1" spcCol="1270" anchor="ctr" anchorCtr="0">
              <a:noAutofit/>
            </a:bodyPr>
            <a:lstStyle/>
            <a:p>
              <a:pPr marL="0" lvl="0" indent="0" algn="ctr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GB" sz="500" kern="120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4667E0E0-60A8-AB3A-C95C-FB525FB34851}"/>
                </a:ext>
              </a:extLst>
            </p:cNvPr>
            <p:cNvSpPr/>
            <p:nvPr/>
          </p:nvSpPr>
          <p:spPr>
            <a:xfrm rot="2142401">
              <a:off x="9358771" y="3301101"/>
              <a:ext cx="645913" cy="25312"/>
            </a:xfrm>
            <a:custGeom>
              <a:avLst/>
              <a:gdLst>
                <a:gd name="connsiteX0" fmla="*/ 0 w 645913"/>
                <a:gd name="connsiteY0" fmla="*/ 12656 h 25312"/>
                <a:gd name="connsiteX1" fmla="*/ 645913 w 645913"/>
                <a:gd name="connsiteY1" fmla="*/ 12656 h 25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5913" h="25312">
                  <a:moveTo>
                    <a:pt x="0" y="12656"/>
                  </a:moveTo>
                  <a:lnTo>
                    <a:pt x="645913" y="12656"/>
                  </a:lnTo>
                </a:path>
              </a:pathLst>
            </a:custGeom>
            <a:noFill/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dk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19508" tIns="-3493" rIns="319509" bIns="-3491" numCol="1" spcCol="1270" anchor="ctr" anchorCtr="0">
              <a:noAutofit/>
            </a:bodyPr>
            <a:lstStyle/>
            <a:p>
              <a:pPr marL="0" lvl="0" indent="0" algn="ctr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GB" sz="500" kern="1200"/>
            </a:p>
          </p:txBody>
        </p:sp>
      </p:grpSp>
      <p:sp>
        <p:nvSpPr>
          <p:cNvPr id="51" name="Footer Placeholder 50">
            <a:extLst>
              <a:ext uri="{FF2B5EF4-FFF2-40B4-BE49-F238E27FC236}">
                <a16:creationId xmlns:a16="http://schemas.microsoft.com/office/drawing/2014/main" id="{D1AFE803-8798-52CF-76D8-AF56DC8B46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 Programming Workshop | Md. Ahsanul Islam</a:t>
            </a:r>
            <a:endParaRPr lang="en-GB" dirty="0"/>
          </a:p>
        </p:txBody>
      </p:sp>
      <p:sp>
        <p:nvSpPr>
          <p:cNvPr id="52" name="Slide Number Placeholder 51">
            <a:extLst>
              <a:ext uri="{FF2B5EF4-FFF2-40B4-BE49-F238E27FC236}">
                <a16:creationId xmlns:a16="http://schemas.microsoft.com/office/drawing/2014/main" id="{1E8FA1CC-D727-E347-AD81-8467BBD93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/>
              <a:t>Slide </a:t>
            </a:r>
            <a:fld id="{A9CCF425-CF00-4FD3-8AE9-FE684B4C5B0A}" type="slidenum">
              <a:rPr lang="en-GB" smtClean="0"/>
              <a:pPr/>
              <a:t>11</a:t>
            </a:fld>
            <a:r>
              <a:rPr lang="en-GB"/>
              <a:t> of 50</a:t>
            </a:r>
            <a:endParaRPr lang="en-GB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E74E1BA-AD7C-5790-559F-B5286A6046BB}"/>
              </a:ext>
            </a:extLst>
          </p:cNvPr>
          <p:cNvSpPr txBox="1"/>
          <p:nvPr/>
        </p:nvSpPr>
        <p:spPr>
          <a:xfrm>
            <a:off x="2397431" y="3085689"/>
            <a:ext cx="92672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masis MT Pro" panose="02040504050005020304" pitchFamily="18" charset="0"/>
              </a:rPr>
              <a:t>Two different ways: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Amasis MT Pro" panose="02040504050005020304" pitchFamily="18" charset="0"/>
              </a:rPr>
              <a:t>Base 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Amasis MT Pro" panose="02040504050005020304" pitchFamily="18" charset="0"/>
              </a:rPr>
              <a:t>Tidyverse</a:t>
            </a:r>
          </a:p>
        </p:txBody>
      </p:sp>
    </p:spTree>
    <p:extLst>
      <p:ext uri="{BB962C8B-B14F-4D97-AF65-F5344CB8AC3E}">
        <p14:creationId xmlns:p14="http://schemas.microsoft.com/office/powerpoint/2010/main" val="22741250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4E5FB084-35F5-EBB3-8677-660D8BBBAB01}"/>
              </a:ext>
            </a:extLst>
          </p:cNvPr>
          <p:cNvGrpSpPr/>
          <p:nvPr/>
        </p:nvGrpSpPr>
        <p:grpSpPr>
          <a:xfrm>
            <a:off x="-606246" y="511516"/>
            <a:ext cx="10497214" cy="2917484"/>
            <a:chOff x="765374" y="2049378"/>
            <a:chExt cx="10497214" cy="2917484"/>
          </a:xfrm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C8761BD6-66DB-BD86-3EDC-3D0C01EF5050}"/>
                </a:ext>
              </a:extLst>
            </p:cNvPr>
            <p:cNvSpPr/>
            <p:nvPr/>
          </p:nvSpPr>
          <p:spPr>
            <a:xfrm>
              <a:off x="765374" y="3180313"/>
              <a:ext cx="1311228" cy="655614"/>
            </a:xfrm>
            <a:custGeom>
              <a:avLst/>
              <a:gdLst>
                <a:gd name="connsiteX0" fmla="*/ 0 w 1311228"/>
                <a:gd name="connsiteY0" fmla="*/ 65561 h 655614"/>
                <a:gd name="connsiteX1" fmla="*/ 65561 w 1311228"/>
                <a:gd name="connsiteY1" fmla="*/ 0 h 655614"/>
                <a:gd name="connsiteX2" fmla="*/ 1245667 w 1311228"/>
                <a:gd name="connsiteY2" fmla="*/ 0 h 655614"/>
                <a:gd name="connsiteX3" fmla="*/ 1311228 w 1311228"/>
                <a:gd name="connsiteY3" fmla="*/ 65561 h 655614"/>
                <a:gd name="connsiteX4" fmla="*/ 1311228 w 1311228"/>
                <a:gd name="connsiteY4" fmla="*/ 590053 h 655614"/>
                <a:gd name="connsiteX5" fmla="*/ 1245667 w 1311228"/>
                <a:gd name="connsiteY5" fmla="*/ 655614 h 655614"/>
                <a:gd name="connsiteX6" fmla="*/ 65561 w 1311228"/>
                <a:gd name="connsiteY6" fmla="*/ 655614 h 655614"/>
                <a:gd name="connsiteX7" fmla="*/ 0 w 1311228"/>
                <a:gd name="connsiteY7" fmla="*/ 590053 h 655614"/>
                <a:gd name="connsiteX8" fmla="*/ 0 w 1311228"/>
                <a:gd name="connsiteY8" fmla="*/ 65561 h 655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1228" h="655614">
                  <a:moveTo>
                    <a:pt x="0" y="65561"/>
                  </a:moveTo>
                  <a:cubicBezTo>
                    <a:pt x="0" y="29353"/>
                    <a:pt x="29353" y="0"/>
                    <a:pt x="65561" y="0"/>
                  </a:cubicBezTo>
                  <a:lnTo>
                    <a:pt x="1245667" y="0"/>
                  </a:lnTo>
                  <a:cubicBezTo>
                    <a:pt x="1281875" y="0"/>
                    <a:pt x="1311228" y="29353"/>
                    <a:pt x="1311228" y="65561"/>
                  </a:cubicBezTo>
                  <a:lnTo>
                    <a:pt x="1311228" y="590053"/>
                  </a:lnTo>
                  <a:cubicBezTo>
                    <a:pt x="1311228" y="626261"/>
                    <a:pt x="1281875" y="655614"/>
                    <a:pt x="1245667" y="655614"/>
                  </a:cubicBezTo>
                  <a:lnTo>
                    <a:pt x="65561" y="655614"/>
                  </a:lnTo>
                  <a:cubicBezTo>
                    <a:pt x="29353" y="655614"/>
                    <a:pt x="0" y="626261"/>
                    <a:pt x="0" y="590053"/>
                  </a:cubicBezTo>
                  <a:lnTo>
                    <a:pt x="0" y="65561"/>
                  </a:lnTo>
                  <a:close/>
                </a:path>
              </a:pathLst>
            </a:custGeom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8727" tIns="28727" rIns="28727" bIns="28727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kern="1200" dirty="0"/>
                <a:t>Import Data</a:t>
              </a:r>
              <a:endParaRPr lang="en-GB" sz="1500" kern="1200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81A81D77-EA0C-F967-BB2F-787ACF191809}"/>
                </a:ext>
              </a:extLst>
            </p:cNvPr>
            <p:cNvSpPr/>
            <p:nvPr/>
          </p:nvSpPr>
          <p:spPr>
            <a:xfrm>
              <a:off x="2076603" y="3495464"/>
              <a:ext cx="524491" cy="25312"/>
            </a:xfrm>
            <a:custGeom>
              <a:avLst/>
              <a:gdLst>
                <a:gd name="connsiteX0" fmla="*/ 0 w 524491"/>
                <a:gd name="connsiteY0" fmla="*/ 12656 h 25312"/>
                <a:gd name="connsiteX1" fmla="*/ 524491 w 524491"/>
                <a:gd name="connsiteY1" fmla="*/ 12656 h 25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24491" h="25312">
                  <a:moveTo>
                    <a:pt x="0" y="12656"/>
                  </a:moveTo>
                  <a:lnTo>
                    <a:pt x="524491" y="12656"/>
                  </a:lnTo>
                </a:path>
              </a:pathLst>
            </a:custGeom>
            <a:noFill/>
          </p:spPr>
          <p:style>
            <a:lnRef idx="2">
              <a:schemeClr val="dk1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dk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61833" tIns="-456" rIns="261834" bIns="-456" numCol="1" spcCol="1270" anchor="ctr" anchorCtr="0">
              <a:noAutofit/>
            </a:bodyPr>
            <a:lstStyle/>
            <a:p>
              <a:pPr marL="0" lvl="0" indent="0" algn="ctr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GB" sz="500" kern="120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31E251C9-5A6B-B248-DB89-1CF983DA5231}"/>
                </a:ext>
              </a:extLst>
            </p:cNvPr>
            <p:cNvSpPr/>
            <p:nvPr/>
          </p:nvSpPr>
          <p:spPr>
            <a:xfrm>
              <a:off x="2601094" y="3180313"/>
              <a:ext cx="1311228" cy="655614"/>
            </a:xfrm>
            <a:custGeom>
              <a:avLst/>
              <a:gdLst>
                <a:gd name="connsiteX0" fmla="*/ 0 w 1311228"/>
                <a:gd name="connsiteY0" fmla="*/ 65561 h 655614"/>
                <a:gd name="connsiteX1" fmla="*/ 65561 w 1311228"/>
                <a:gd name="connsiteY1" fmla="*/ 0 h 655614"/>
                <a:gd name="connsiteX2" fmla="*/ 1245667 w 1311228"/>
                <a:gd name="connsiteY2" fmla="*/ 0 h 655614"/>
                <a:gd name="connsiteX3" fmla="*/ 1311228 w 1311228"/>
                <a:gd name="connsiteY3" fmla="*/ 65561 h 655614"/>
                <a:gd name="connsiteX4" fmla="*/ 1311228 w 1311228"/>
                <a:gd name="connsiteY4" fmla="*/ 590053 h 655614"/>
                <a:gd name="connsiteX5" fmla="*/ 1245667 w 1311228"/>
                <a:gd name="connsiteY5" fmla="*/ 655614 h 655614"/>
                <a:gd name="connsiteX6" fmla="*/ 65561 w 1311228"/>
                <a:gd name="connsiteY6" fmla="*/ 655614 h 655614"/>
                <a:gd name="connsiteX7" fmla="*/ 0 w 1311228"/>
                <a:gd name="connsiteY7" fmla="*/ 590053 h 655614"/>
                <a:gd name="connsiteX8" fmla="*/ 0 w 1311228"/>
                <a:gd name="connsiteY8" fmla="*/ 65561 h 655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1228" h="655614">
                  <a:moveTo>
                    <a:pt x="0" y="65561"/>
                  </a:moveTo>
                  <a:cubicBezTo>
                    <a:pt x="0" y="29353"/>
                    <a:pt x="29353" y="0"/>
                    <a:pt x="65561" y="0"/>
                  </a:cubicBezTo>
                  <a:lnTo>
                    <a:pt x="1245667" y="0"/>
                  </a:lnTo>
                  <a:cubicBezTo>
                    <a:pt x="1281875" y="0"/>
                    <a:pt x="1311228" y="29353"/>
                    <a:pt x="1311228" y="65561"/>
                  </a:cubicBezTo>
                  <a:lnTo>
                    <a:pt x="1311228" y="590053"/>
                  </a:lnTo>
                  <a:cubicBezTo>
                    <a:pt x="1311228" y="626261"/>
                    <a:pt x="1281875" y="655614"/>
                    <a:pt x="1245667" y="655614"/>
                  </a:cubicBezTo>
                  <a:lnTo>
                    <a:pt x="65561" y="655614"/>
                  </a:lnTo>
                  <a:cubicBezTo>
                    <a:pt x="29353" y="655614"/>
                    <a:pt x="0" y="626261"/>
                    <a:pt x="0" y="590053"/>
                  </a:cubicBezTo>
                  <a:lnTo>
                    <a:pt x="0" y="65561"/>
                  </a:lnTo>
                  <a:close/>
                </a:path>
              </a:pathLst>
            </a:custGeom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8727" tIns="28727" rIns="28727" bIns="28727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kern="1200" dirty="0"/>
                <a:t>Perform Data Wrangling</a:t>
              </a:r>
              <a:endParaRPr lang="en-GB" sz="1500" kern="1200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5D6CB72A-6FB0-F753-A319-EEFD3FA3B8F0}"/>
                </a:ext>
              </a:extLst>
            </p:cNvPr>
            <p:cNvSpPr/>
            <p:nvPr/>
          </p:nvSpPr>
          <p:spPr>
            <a:xfrm>
              <a:off x="3912323" y="3495464"/>
              <a:ext cx="524491" cy="25312"/>
            </a:xfrm>
            <a:custGeom>
              <a:avLst/>
              <a:gdLst>
                <a:gd name="connsiteX0" fmla="*/ 0 w 524491"/>
                <a:gd name="connsiteY0" fmla="*/ 12656 h 25312"/>
                <a:gd name="connsiteX1" fmla="*/ 524491 w 524491"/>
                <a:gd name="connsiteY1" fmla="*/ 12656 h 25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24491" h="25312">
                  <a:moveTo>
                    <a:pt x="0" y="12656"/>
                  </a:moveTo>
                  <a:lnTo>
                    <a:pt x="524491" y="12656"/>
                  </a:lnTo>
                </a:path>
              </a:pathLst>
            </a:custGeom>
            <a:noFill/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dk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61834" tIns="-456" rIns="261833" bIns="-456" numCol="1" spcCol="1270" anchor="ctr" anchorCtr="0">
              <a:noAutofit/>
            </a:bodyPr>
            <a:lstStyle/>
            <a:p>
              <a:pPr marL="0" lvl="0" indent="0" algn="ctr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GB" sz="500" kern="120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128B8B0F-A3A2-5E25-EDBE-CC1B89F6E1C8}"/>
                </a:ext>
              </a:extLst>
            </p:cNvPr>
            <p:cNvSpPr/>
            <p:nvPr/>
          </p:nvSpPr>
          <p:spPr>
            <a:xfrm>
              <a:off x="4436815" y="3180313"/>
              <a:ext cx="1311228" cy="655614"/>
            </a:xfrm>
            <a:custGeom>
              <a:avLst/>
              <a:gdLst>
                <a:gd name="connsiteX0" fmla="*/ 0 w 1311228"/>
                <a:gd name="connsiteY0" fmla="*/ 65561 h 655614"/>
                <a:gd name="connsiteX1" fmla="*/ 65561 w 1311228"/>
                <a:gd name="connsiteY1" fmla="*/ 0 h 655614"/>
                <a:gd name="connsiteX2" fmla="*/ 1245667 w 1311228"/>
                <a:gd name="connsiteY2" fmla="*/ 0 h 655614"/>
                <a:gd name="connsiteX3" fmla="*/ 1311228 w 1311228"/>
                <a:gd name="connsiteY3" fmla="*/ 65561 h 655614"/>
                <a:gd name="connsiteX4" fmla="*/ 1311228 w 1311228"/>
                <a:gd name="connsiteY4" fmla="*/ 590053 h 655614"/>
                <a:gd name="connsiteX5" fmla="*/ 1245667 w 1311228"/>
                <a:gd name="connsiteY5" fmla="*/ 655614 h 655614"/>
                <a:gd name="connsiteX6" fmla="*/ 65561 w 1311228"/>
                <a:gd name="connsiteY6" fmla="*/ 655614 h 655614"/>
                <a:gd name="connsiteX7" fmla="*/ 0 w 1311228"/>
                <a:gd name="connsiteY7" fmla="*/ 590053 h 655614"/>
                <a:gd name="connsiteX8" fmla="*/ 0 w 1311228"/>
                <a:gd name="connsiteY8" fmla="*/ 65561 h 655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1228" h="655614">
                  <a:moveTo>
                    <a:pt x="0" y="65561"/>
                  </a:moveTo>
                  <a:cubicBezTo>
                    <a:pt x="0" y="29353"/>
                    <a:pt x="29353" y="0"/>
                    <a:pt x="65561" y="0"/>
                  </a:cubicBezTo>
                  <a:lnTo>
                    <a:pt x="1245667" y="0"/>
                  </a:lnTo>
                  <a:cubicBezTo>
                    <a:pt x="1281875" y="0"/>
                    <a:pt x="1311228" y="29353"/>
                    <a:pt x="1311228" y="65561"/>
                  </a:cubicBezTo>
                  <a:lnTo>
                    <a:pt x="1311228" y="590053"/>
                  </a:lnTo>
                  <a:cubicBezTo>
                    <a:pt x="1311228" y="626261"/>
                    <a:pt x="1281875" y="655614"/>
                    <a:pt x="1245667" y="655614"/>
                  </a:cubicBezTo>
                  <a:lnTo>
                    <a:pt x="65561" y="655614"/>
                  </a:lnTo>
                  <a:cubicBezTo>
                    <a:pt x="29353" y="655614"/>
                    <a:pt x="0" y="626261"/>
                    <a:pt x="0" y="590053"/>
                  </a:cubicBezTo>
                  <a:lnTo>
                    <a:pt x="0" y="65561"/>
                  </a:lnTo>
                  <a:close/>
                </a:path>
              </a:pathLst>
            </a:custGeom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8727" tIns="28727" rIns="28727" bIns="28727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kern="1200" dirty="0"/>
                <a:t>Data Visualization</a:t>
              </a:r>
              <a:endParaRPr lang="en-GB" sz="1500" kern="1200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76DC43A7-B755-5FFE-CC4E-9F23D779EE57}"/>
                </a:ext>
              </a:extLst>
            </p:cNvPr>
            <p:cNvSpPr/>
            <p:nvPr/>
          </p:nvSpPr>
          <p:spPr>
            <a:xfrm>
              <a:off x="5748043" y="3495464"/>
              <a:ext cx="524491" cy="25312"/>
            </a:xfrm>
            <a:custGeom>
              <a:avLst/>
              <a:gdLst>
                <a:gd name="connsiteX0" fmla="*/ 0 w 524491"/>
                <a:gd name="connsiteY0" fmla="*/ 12656 h 25312"/>
                <a:gd name="connsiteX1" fmla="*/ 524491 w 524491"/>
                <a:gd name="connsiteY1" fmla="*/ 12656 h 25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24491" h="25312">
                  <a:moveTo>
                    <a:pt x="0" y="12656"/>
                  </a:moveTo>
                  <a:lnTo>
                    <a:pt x="524491" y="12656"/>
                  </a:lnTo>
                </a:path>
              </a:pathLst>
            </a:custGeom>
            <a:noFill/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dk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61834" tIns="-456" rIns="261833" bIns="-456" numCol="1" spcCol="1270" anchor="ctr" anchorCtr="0">
              <a:noAutofit/>
            </a:bodyPr>
            <a:lstStyle/>
            <a:p>
              <a:pPr marL="0" lvl="0" indent="0" algn="ctr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GB" sz="500" kern="120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E7587C96-C9EB-25D6-7A4B-345833AAA987}"/>
                </a:ext>
              </a:extLst>
            </p:cNvPr>
            <p:cNvSpPr/>
            <p:nvPr/>
          </p:nvSpPr>
          <p:spPr>
            <a:xfrm>
              <a:off x="6272535" y="3180313"/>
              <a:ext cx="1311228" cy="655614"/>
            </a:xfrm>
            <a:custGeom>
              <a:avLst/>
              <a:gdLst>
                <a:gd name="connsiteX0" fmla="*/ 0 w 1311228"/>
                <a:gd name="connsiteY0" fmla="*/ 65561 h 655614"/>
                <a:gd name="connsiteX1" fmla="*/ 65561 w 1311228"/>
                <a:gd name="connsiteY1" fmla="*/ 0 h 655614"/>
                <a:gd name="connsiteX2" fmla="*/ 1245667 w 1311228"/>
                <a:gd name="connsiteY2" fmla="*/ 0 h 655614"/>
                <a:gd name="connsiteX3" fmla="*/ 1311228 w 1311228"/>
                <a:gd name="connsiteY3" fmla="*/ 65561 h 655614"/>
                <a:gd name="connsiteX4" fmla="*/ 1311228 w 1311228"/>
                <a:gd name="connsiteY4" fmla="*/ 590053 h 655614"/>
                <a:gd name="connsiteX5" fmla="*/ 1245667 w 1311228"/>
                <a:gd name="connsiteY5" fmla="*/ 655614 h 655614"/>
                <a:gd name="connsiteX6" fmla="*/ 65561 w 1311228"/>
                <a:gd name="connsiteY6" fmla="*/ 655614 h 655614"/>
                <a:gd name="connsiteX7" fmla="*/ 0 w 1311228"/>
                <a:gd name="connsiteY7" fmla="*/ 590053 h 655614"/>
                <a:gd name="connsiteX8" fmla="*/ 0 w 1311228"/>
                <a:gd name="connsiteY8" fmla="*/ 65561 h 655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1228" h="655614">
                  <a:moveTo>
                    <a:pt x="0" y="65561"/>
                  </a:moveTo>
                  <a:cubicBezTo>
                    <a:pt x="0" y="29353"/>
                    <a:pt x="29353" y="0"/>
                    <a:pt x="65561" y="0"/>
                  </a:cubicBezTo>
                  <a:lnTo>
                    <a:pt x="1245667" y="0"/>
                  </a:lnTo>
                  <a:cubicBezTo>
                    <a:pt x="1281875" y="0"/>
                    <a:pt x="1311228" y="29353"/>
                    <a:pt x="1311228" y="65561"/>
                  </a:cubicBezTo>
                  <a:lnTo>
                    <a:pt x="1311228" y="590053"/>
                  </a:lnTo>
                  <a:cubicBezTo>
                    <a:pt x="1311228" y="626261"/>
                    <a:pt x="1281875" y="655614"/>
                    <a:pt x="1245667" y="655614"/>
                  </a:cubicBezTo>
                  <a:lnTo>
                    <a:pt x="65561" y="655614"/>
                  </a:lnTo>
                  <a:cubicBezTo>
                    <a:pt x="29353" y="655614"/>
                    <a:pt x="0" y="626261"/>
                    <a:pt x="0" y="590053"/>
                  </a:cubicBezTo>
                  <a:lnTo>
                    <a:pt x="0" y="65561"/>
                  </a:lnTo>
                  <a:close/>
                </a:path>
              </a:pathLst>
            </a:custGeom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8727" tIns="28727" rIns="28727" bIns="28727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kern="1200" dirty="0"/>
                <a:t>Statistical Analysis</a:t>
              </a:r>
              <a:endParaRPr lang="en-GB" sz="1500" kern="1200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F660519B-E2B8-CB29-4B86-B376768D7FDE}"/>
                </a:ext>
              </a:extLst>
            </p:cNvPr>
            <p:cNvSpPr/>
            <p:nvPr/>
          </p:nvSpPr>
          <p:spPr>
            <a:xfrm rot="17692822">
              <a:off x="7222691" y="2929996"/>
              <a:ext cx="1246637" cy="25312"/>
            </a:xfrm>
            <a:custGeom>
              <a:avLst/>
              <a:gdLst>
                <a:gd name="connsiteX0" fmla="*/ 0 w 1246637"/>
                <a:gd name="connsiteY0" fmla="*/ 12656 h 25312"/>
                <a:gd name="connsiteX1" fmla="*/ 1246637 w 1246637"/>
                <a:gd name="connsiteY1" fmla="*/ 12656 h 25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6637" h="25312">
                  <a:moveTo>
                    <a:pt x="0" y="12656"/>
                  </a:moveTo>
                  <a:lnTo>
                    <a:pt x="1246637" y="12656"/>
                  </a:lnTo>
                </a:path>
              </a:pathLst>
            </a:custGeom>
            <a:noFill/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dk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04852" tIns="-18509" rIns="604853" bIns="-18511" numCol="1" spcCol="1270" anchor="ctr" anchorCtr="0">
              <a:noAutofit/>
            </a:bodyPr>
            <a:lstStyle/>
            <a:p>
              <a:pPr marL="0" lvl="0" indent="0" algn="ctr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GB" sz="500" kern="120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D850CFEA-CA0E-F3FF-38BC-45F77DD04103}"/>
                </a:ext>
              </a:extLst>
            </p:cNvPr>
            <p:cNvSpPr/>
            <p:nvPr/>
          </p:nvSpPr>
          <p:spPr>
            <a:xfrm>
              <a:off x="8108255" y="2049378"/>
              <a:ext cx="1311228" cy="655614"/>
            </a:xfrm>
            <a:custGeom>
              <a:avLst/>
              <a:gdLst>
                <a:gd name="connsiteX0" fmla="*/ 0 w 1311228"/>
                <a:gd name="connsiteY0" fmla="*/ 65561 h 655614"/>
                <a:gd name="connsiteX1" fmla="*/ 65561 w 1311228"/>
                <a:gd name="connsiteY1" fmla="*/ 0 h 655614"/>
                <a:gd name="connsiteX2" fmla="*/ 1245667 w 1311228"/>
                <a:gd name="connsiteY2" fmla="*/ 0 h 655614"/>
                <a:gd name="connsiteX3" fmla="*/ 1311228 w 1311228"/>
                <a:gd name="connsiteY3" fmla="*/ 65561 h 655614"/>
                <a:gd name="connsiteX4" fmla="*/ 1311228 w 1311228"/>
                <a:gd name="connsiteY4" fmla="*/ 590053 h 655614"/>
                <a:gd name="connsiteX5" fmla="*/ 1245667 w 1311228"/>
                <a:gd name="connsiteY5" fmla="*/ 655614 h 655614"/>
                <a:gd name="connsiteX6" fmla="*/ 65561 w 1311228"/>
                <a:gd name="connsiteY6" fmla="*/ 655614 h 655614"/>
                <a:gd name="connsiteX7" fmla="*/ 0 w 1311228"/>
                <a:gd name="connsiteY7" fmla="*/ 590053 h 655614"/>
                <a:gd name="connsiteX8" fmla="*/ 0 w 1311228"/>
                <a:gd name="connsiteY8" fmla="*/ 65561 h 655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1228" h="655614">
                  <a:moveTo>
                    <a:pt x="0" y="65561"/>
                  </a:moveTo>
                  <a:cubicBezTo>
                    <a:pt x="0" y="29353"/>
                    <a:pt x="29353" y="0"/>
                    <a:pt x="65561" y="0"/>
                  </a:cubicBezTo>
                  <a:lnTo>
                    <a:pt x="1245667" y="0"/>
                  </a:lnTo>
                  <a:cubicBezTo>
                    <a:pt x="1281875" y="0"/>
                    <a:pt x="1311228" y="29353"/>
                    <a:pt x="1311228" y="65561"/>
                  </a:cubicBezTo>
                  <a:lnTo>
                    <a:pt x="1311228" y="590053"/>
                  </a:lnTo>
                  <a:cubicBezTo>
                    <a:pt x="1311228" y="626261"/>
                    <a:pt x="1281875" y="655614"/>
                    <a:pt x="1245667" y="655614"/>
                  </a:cubicBezTo>
                  <a:lnTo>
                    <a:pt x="65561" y="655614"/>
                  </a:lnTo>
                  <a:cubicBezTo>
                    <a:pt x="29353" y="655614"/>
                    <a:pt x="0" y="626261"/>
                    <a:pt x="0" y="590053"/>
                  </a:cubicBezTo>
                  <a:lnTo>
                    <a:pt x="0" y="65561"/>
                  </a:lnTo>
                  <a:close/>
                </a:path>
              </a:pathLst>
            </a:custGeom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8727" tIns="28727" rIns="28727" bIns="28727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kern="1200" dirty="0"/>
                <a:t>Summarization</a:t>
              </a:r>
              <a:endParaRPr lang="en-GB" sz="1500" kern="1200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5AFF167A-1CC3-4E06-CB74-8B5E875B256B}"/>
                </a:ext>
              </a:extLst>
            </p:cNvPr>
            <p:cNvSpPr/>
            <p:nvPr/>
          </p:nvSpPr>
          <p:spPr>
            <a:xfrm rot="19457599">
              <a:off x="7523053" y="3306975"/>
              <a:ext cx="645913" cy="25312"/>
            </a:xfrm>
            <a:custGeom>
              <a:avLst/>
              <a:gdLst>
                <a:gd name="connsiteX0" fmla="*/ 0 w 645913"/>
                <a:gd name="connsiteY0" fmla="*/ 12656 h 25312"/>
                <a:gd name="connsiteX1" fmla="*/ 645913 w 645913"/>
                <a:gd name="connsiteY1" fmla="*/ 12656 h 25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5913" h="25312">
                  <a:moveTo>
                    <a:pt x="0" y="12656"/>
                  </a:moveTo>
                  <a:lnTo>
                    <a:pt x="645913" y="12656"/>
                  </a:lnTo>
                </a:path>
              </a:pathLst>
            </a:custGeom>
            <a:noFill/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dk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19509" tIns="-3492" rIns="319508" bIns="-3492" numCol="1" spcCol="1270" anchor="ctr" anchorCtr="0">
              <a:noAutofit/>
            </a:bodyPr>
            <a:lstStyle/>
            <a:p>
              <a:pPr marL="0" lvl="0" indent="0" algn="ctr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GB" sz="500" kern="120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52E2719E-BAF2-55B5-56B7-5B42A9F5AF48}"/>
                </a:ext>
              </a:extLst>
            </p:cNvPr>
            <p:cNvSpPr/>
            <p:nvPr/>
          </p:nvSpPr>
          <p:spPr>
            <a:xfrm>
              <a:off x="8108255" y="2803334"/>
              <a:ext cx="1311228" cy="655614"/>
            </a:xfrm>
            <a:custGeom>
              <a:avLst/>
              <a:gdLst>
                <a:gd name="connsiteX0" fmla="*/ 0 w 1311228"/>
                <a:gd name="connsiteY0" fmla="*/ 65561 h 655614"/>
                <a:gd name="connsiteX1" fmla="*/ 65561 w 1311228"/>
                <a:gd name="connsiteY1" fmla="*/ 0 h 655614"/>
                <a:gd name="connsiteX2" fmla="*/ 1245667 w 1311228"/>
                <a:gd name="connsiteY2" fmla="*/ 0 h 655614"/>
                <a:gd name="connsiteX3" fmla="*/ 1311228 w 1311228"/>
                <a:gd name="connsiteY3" fmla="*/ 65561 h 655614"/>
                <a:gd name="connsiteX4" fmla="*/ 1311228 w 1311228"/>
                <a:gd name="connsiteY4" fmla="*/ 590053 h 655614"/>
                <a:gd name="connsiteX5" fmla="*/ 1245667 w 1311228"/>
                <a:gd name="connsiteY5" fmla="*/ 655614 h 655614"/>
                <a:gd name="connsiteX6" fmla="*/ 65561 w 1311228"/>
                <a:gd name="connsiteY6" fmla="*/ 655614 h 655614"/>
                <a:gd name="connsiteX7" fmla="*/ 0 w 1311228"/>
                <a:gd name="connsiteY7" fmla="*/ 590053 h 655614"/>
                <a:gd name="connsiteX8" fmla="*/ 0 w 1311228"/>
                <a:gd name="connsiteY8" fmla="*/ 65561 h 655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1228" h="655614">
                  <a:moveTo>
                    <a:pt x="0" y="65561"/>
                  </a:moveTo>
                  <a:cubicBezTo>
                    <a:pt x="0" y="29353"/>
                    <a:pt x="29353" y="0"/>
                    <a:pt x="65561" y="0"/>
                  </a:cubicBezTo>
                  <a:lnTo>
                    <a:pt x="1245667" y="0"/>
                  </a:lnTo>
                  <a:cubicBezTo>
                    <a:pt x="1281875" y="0"/>
                    <a:pt x="1311228" y="29353"/>
                    <a:pt x="1311228" y="65561"/>
                  </a:cubicBezTo>
                  <a:lnTo>
                    <a:pt x="1311228" y="590053"/>
                  </a:lnTo>
                  <a:cubicBezTo>
                    <a:pt x="1311228" y="626261"/>
                    <a:pt x="1281875" y="655614"/>
                    <a:pt x="1245667" y="655614"/>
                  </a:cubicBezTo>
                  <a:lnTo>
                    <a:pt x="65561" y="655614"/>
                  </a:lnTo>
                  <a:cubicBezTo>
                    <a:pt x="29353" y="655614"/>
                    <a:pt x="0" y="626261"/>
                    <a:pt x="0" y="590053"/>
                  </a:cubicBezTo>
                  <a:lnTo>
                    <a:pt x="0" y="65561"/>
                  </a:lnTo>
                  <a:close/>
                </a:path>
              </a:pathLst>
            </a:custGeom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8727" tIns="28727" rIns="28727" bIns="28727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kern="1200" dirty="0"/>
                <a:t>Hypothesis Testing</a:t>
              </a:r>
              <a:endParaRPr lang="en-GB" sz="1500" kern="1200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BF376899-F52B-19F7-7D68-80CE271CAE0B}"/>
                </a:ext>
              </a:extLst>
            </p:cNvPr>
            <p:cNvSpPr/>
            <p:nvPr/>
          </p:nvSpPr>
          <p:spPr>
            <a:xfrm rot="2142401">
              <a:off x="7523053" y="3683953"/>
              <a:ext cx="645913" cy="25312"/>
            </a:xfrm>
            <a:custGeom>
              <a:avLst/>
              <a:gdLst>
                <a:gd name="connsiteX0" fmla="*/ 0 w 645913"/>
                <a:gd name="connsiteY0" fmla="*/ 12656 h 25312"/>
                <a:gd name="connsiteX1" fmla="*/ 645913 w 645913"/>
                <a:gd name="connsiteY1" fmla="*/ 12656 h 25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5913" h="25312">
                  <a:moveTo>
                    <a:pt x="0" y="12656"/>
                  </a:moveTo>
                  <a:lnTo>
                    <a:pt x="645913" y="12656"/>
                  </a:lnTo>
                </a:path>
              </a:pathLst>
            </a:custGeom>
            <a:noFill/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dk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19508" tIns="-3493" rIns="319509" bIns="-3491" numCol="1" spcCol="1270" anchor="ctr" anchorCtr="0">
              <a:noAutofit/>
            </a:bodyPr>
            <a:lstStyle/>
            <a:p>
              <a:pPr marL="0" lvl="0" indent="0" algn="ctr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GB" sz="500" kern="120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706BD452-3413-3396-F0EA-C15EAC504F89}"/>
                </a:ext>
              </a:extLst>
            </p:cNvPr>
            <p:cNvSpPr/>
            <p:nvPr/>
          </p:nvSpPr>
          <p:spPr>
            <a:xfrm>
              <a:off x="8108255" y="3557291"/>
              <a:ext cx="1311228" cy="655614"/>
            </a:xfrm>
            <a:custGeom>
              <a:avLst/>
              <a:gdLst>
                <a:gd name="connsiteX0" fmla="*/ 0 w 1311228"/>
                <a:gd name="connsiteY0" fmla="*/ 65561 h 655614"/>
                <a:gd name="connsiteX1" fmla="*/ 65561 w 1311228"/>
                <a:gd name="connsiteY1" fmla="*/ 0 h 655614"/>
                <a:gd name="connsiteX2" fmla="*/ 1245667 w 1311228"/>
                <a:gd name="connsiteY2" fmla="*/ 0 h 655614"/>
                <a:gd name="connsiteX3" fmla="*/ 1311228 w 1311228"/>
                <a:gd name="connsiteY3" fmla="*/ 65561 h 655614"/>
                <a:gd name="connsiteX4" fmla="*/ 1311228 w 1311228"/>
                <a:gd name="connsiteY4" fmla="*/ 590053 h 655614"/>
                <a:gd name="connsiteX5" fmla="*/ 1245667 w 1311228"/>
                <a:gd name="connsiteY5" fmla="*/ 655614 h 655614"/>
                <a:gd name="connsiteX6" fmla="*/ 65561 w 1311228"/>
                <a:gd name="connsiteY6" fmla="*/ 655614 h 655614"/>
                <a:gd name="connsiteX7" fmla="*/ 0 w 1311228"/>
                <a:gd name="connsiteY7" fmla="*/ 590053 h 655614"/>
                <a:gd name="connsiteX8" fmla="*/ 0 w 1311228"/>
                <a:gd name="connsiteY8" fmla="*/ 65561 h 655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1228" h="655614">
                  <a:moveTo>
                    <a:pt x="0" y="65561"/>
                  </a:moveTo>
                  <a:cubicBezTo>
                    <a:pt x="0" y="29353"/>
                    <a:pt x="29353" y="0"/>
                    <a:pt x="65561" y="0"/>
                  </a:cubicBezTo>
                  <a:lnTo>
                    <a:pt x="1245667" y="0"/>
                  </a:lnTo>
                  <a:cubicBezTo>
                    <a:pt x="1281875" y="0"/>
                    <a:pt x="1311228" y="29353"/>
                    <a:pt x="1311228" y="65561"/>
                  </a:cubicBezTo>
                  <a:lnTo>
                    <a:pt x="1311228" y="590053"/>
                  </a:lnTo>
                  <a:cubicBezTo>
                    <a:pt x="1311228" y="626261"/>
                    <a:pt x="1281875" y="655614"/>
                    <a:pt x="1245667" y="655614"/>
                  </a:cubicBezTo>
                  <a:lnTo>
                    <a:pt x="65561" y="655614"/>
                  </a:lnTo>
                  <a:cubicBezTo>
                    <a:pt x="29353" y="655614"/>
                    <a:pt x="0" y="626261"/>
                    <a:pt x="0" y="590053"/>
                  </a:cubicBezTo>
                  <a:lnTo>
                    <a:pt x="0" y="65561"/>
                  </a:lnTo>
                  <a:close/>
                </a:path>
              </a:pathLst>
            </a:custGeom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8727" tIns="28727" rIns="28727" bIns="28727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kern="1200" dirty="0"/>
                <a:t>Modeling</a:t>
              </a:r>
              <a:endParaRPr lang="en-GB" sz="1500" kern="1200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C0EA2805-0564-A045-C2A1-7FA61A174A72}"/>
                </a:ext>
              </a:extLst>
            </p:cNvPr>
            <p:cNvSpPr/>
            <p:nvPr/>
          </p:nvSpPr>
          <p:spPr>
            <a:xfrm rot="3907178">
              <a:off x="7222691" y="4060931"/>
              <a:ext cx="1246637" cy="25312"/>
            </a:xfrm>
            <a:custGeom>
              <a:avLst/>
              <a:gdLst>
                <a:gd name="connsiteX0" fmla="*/ 0 w 1246637"/>
                <a:gd name="connsiteY0" fmla="*/ 12656 h 25312"/>
                <a:gd name="connsiteX1" fmla="*/ 1246637 w 1246637"/>
                <a:gd name="connsiteY1" fmla="*/ 12656 h 25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6637" h="25312">
                  <a:moveTo>
                    <a:pt x="0" y="12656"/>
                  </a:moveTo>
                  <a:lnTo>
                    <a:pt x="1246637" y="12656"/>
                  </a:lnTo>
                </a:path>
              </a:pathLst>
            </a:custGeom>
            <a:noFill/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dk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04853" tIns="-18510" rIns="604852" bIns="-18510" numCol="1" spcCol="1270" anchor="ctr" anchorCtr="0">
              <a:noAutofit/>
            </a:bodyPr>
            <a:lstStyle/>
            <a:p>
              <a:pPr marL="0" lvl="0" indent="0" algn="ctr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GB" sz="500" kern="120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445661E1-84E4-C5FE-E981-E2C9423E1360}"/>
                </a:ext>
              </a:extLst>
            </p:cNvPr>
            <p:cNvSpPr/>
            <p:nvPr/>
          </p:nvSpPr>
          <p:spPr>
            <a:xfrm>
              <a:off x="8108255" y="4311248"/>
              <a:ext cx="1311228" cy="655614"/>
            </a:xfrm>
            <a:custGeom>
              <a:avLst/>
              <a:gdLst>
                <a:gd name="connsiteX0" fmla="*/ 0 w 1311228"/>
                <a:gd name="connsiteY0" fmla="*/ 65561 h 655614"/>
                <a:gd name="connsiteX1" fmla="*/ 65561 w 1311228"/>
                <a:gd name="connsiteY1" fmla="*/ 0 h 655614"/>
                <a:gd name="connsiteX2" fmla="*/ 1245667 w 1311228"/>
                <a:gd name="connsiteY2" fmla="*/ 0 h 655614"/>
                <a:gd name="connsiteX3" fmla="*/ 1311228 w 1311228"/>
                <a:gd name="connsiteY3" fmla="*/ 65561 h 655614"/>
                <a:gd name="connsiteX4" fmla="*/ 1311228 w 1311228"/>
                <a:gd name="connsiteY4" fmla="*/ 590053 h 655614"/>
                <a:gd name="connsiteX5" fmla="*/ 1245667 w 1311228"/>
                <a:gd name="connsiteY5" fmla="*/ 655614 h 655614"/>
                <a:gd name="connsiteX6" fmla="*/ 65561 w 1311228"/>
                <a:gd name="connsiteY6" fmla="*/ 655614 h 655614"/>
                <a:gd name="connsiteX7" fmla="*/ 0 w 1311228"/>
                <a:gd name="connsiteY7" fmla="*/ 590053 h 655614"/>
                <a:gd name="connsiteX8" fmla="*/ 0 w 1311228"/>
                <a:gd name="connsiteY8" fmla="*/ 65561 h 655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1228" h="655614">
                  <a:moveTo>
                    <a:pt x="0" y="65561"/>
                  </a:moveTo>
                  <a:cubicBezTo>
                    <a:pt x="0" y="29353"/>
                    <a:pt x="29353" y="0"/>
                    <a:pt x="65561" y="0"/>
                  </a:cubicBezTo>
                  <a:lnTo>
                    <a:pt x="1245667" y="0"/>
                  </a:lnTo>
                  <a:cubicBezTo>
                    <a:pt x="1281875" y="0"/>
                    <a:pt x="1311228" y="29353"/>
                    <a:pt x="1311228" y="65561"/>
                  </a:cubicBezTo>
                  <a:lnTo>
                    <a:pt x="1311228" y="590053"/>
                  </a:lnTo>
                  <a:cubicBezTo>
                    <a:pt x="1311228" y="626261"/>
                    <a:pt x="1281875" y="655614"/>
                    <a:pt x="1245667" y="655614"/>
                  </a:cubicBezTo>
                  <a:lnTo>
                    <a:pt x="65561" y="655614"/>
                  </a:lnTo>
                  <a:cubicBezTo>
                    <a:pt x="29353" y="655614"/>
                    <a:pt x="0" y="626261"/>
                    <a:pt x="0" y="590053"/>
                  </a:cubicBezTo>
                  <a:lnTo>
                    <a:pt x="0" y="65561"/>
                  </a:lnTo>
                  <a:close/>
                </a:path>
              </a:pathLst>
            </a:custGeom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8727" tIns="28727" rIns="28727" bIns="28727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kern="1200" dirty="0"/>
                <a:t>Machine Learning</a:t>
              </a:r>
              <a:endParaRPr lang="en-GB" sz="1500" kern="1200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54B0B3C9-D5CC-6239-825B-6B0F47681E66}"/>
                </a:ext>
              </a:extLst>
            </p:cNvPr>
            <p:cNvSpPr/>
            <p:nvPr/>
          </p:nvSpPr>
          <p:spPr>
            <a:xfrm>
              <a:off x="9951360" y="3174988"/>
              <a:ext cx="1311228" cy="655614"/>
            </a:xfrm>
            <a:custGeom>
              <a:avLst/>
              <a:gdLst>
                <a:gd name="connsiteX0" fmla="*/ 0 w 1311228"/>
                <a:gd name="connsiteY0" fmla="*/ 65561 h 655614"/>
                <a:gd name="connsiteX1" fmla="*/ 65561 w 1311228"/>
                <a:gd name="connsiteY1" fmla="*/ 0 h 655614"/>
                <a:gd name="connsiteX2" fmla="*/ 1245667 w 1311228"/>
                <a:gd name="connsiteY2" fmla="*/ 0 h 655614"/>
                <a:gd name="connsiteX3" fmla="*/ 1311228 w 1311228"/>
                <a:gd name="connsiteY3" fmla="*/ 65561 h 655614"/>
                <a:gd name="connsiteX4" fmla="*/ 1311228 w 1311228"/>
                <a:gd name="connsiteY4" fmla="*/ 590053 h 655614"/>
                <a:gd name="connsiteX5" fmla="*/ 1245667 w 1311228"/>
                <a:gd name="connsiteY5" fmla="*/ 655614 h 655614"/>
                <a:gd name="connsiteX6" fmla="*/ 65561 w 1311228"/>
                <a:gd name="connsiteY6" fmla="*/ 655614 h 655614"/>
                <a:gd name="connsiteX7" fmla="*/ 0 w 1311228"/>
                <a:gd name="connsiteY7" fmla="*/ 590053 h 655614"/>
                <a:gd name="connsiteX8" fmla="*/ 0 w 1311228"/>
                <a:gd name="connsiteY8" fmla="*/ 65561 h 655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1228" h="655614">
                  <a:moveTo>
                    <a:pt x="0" y="65561"/>
                  </a:moveTo>
                  <a:cubicBezTo>
                    <a:pt x="0" y="29353"/>
                    <a:pt x="29353" y="0"/>
                    <a:pt x="65561" y="0"/>
                  </a:cubicBezTo>
                  <a:lnTo>
                    <a:pt x="1245667" y="0"/>
                  </a:lnTo>
                  <a:cubicBezTo>
                    <a:pt x="1281875" y="0"/>
                    <a:pt x="1311228" y="29353"/>
                    <a:pt x="1311228" y="65561"/>
                  </a:cubicBezTo>
                  <a:lnTo>
                    <a:pt x="1311228" y="590053"/>
                  </a:lnTo>
                  <a:cubicBezTo>
                    <a:pt x="1311228" y="626261"/>
                    <a:pt x="1281875" y="655614"/>
                    <a:pt x="1245667" y="655614"/>
                  </a:cubicBezTo>
                  <a:lnTo>
                    <a:pt x="65561" y="655614"/>
                  </a:lnTo>
                  <a:cubicBezTo>
                    <a:pt x="29353" y="655614"/>
                    <a:pt x="0" y="626261"/>
                    <a:pt x="0" y="590053"/>
                  </a:cubicBezTo>
                  <a:lnTo>
                    <a:pt x="0" y="65561"/>
                  </a:lnTo>
                  <a:close/>
                </a:path>
              </a:pathLst>
            </a:custGeom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8727" tIns="28727" rIns="28727" bIns="28727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kern="1200" dirty="0"/>
                <a:t>Reporting</a:t>
              </a:r>
              <a:endParaRPr lang="en-GB" sz="1500" kern="1200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D050050C-0887-9C67-DA7E-6A49142D3465}"/>
                </a:ext>
              </a:extLst>
            </p:cNvPr>
            <p:cNvSpPr/>
            <p:nvPr/>
          </p:nvSpPr>
          <p:spPr>
            <a:xfrm rot="17692822">
              <a:off x="9058410" y="4078912"/>
              <a:ext cx="1246637" cy="25312"/>
            </a:xfrm>
            <a:custGeom>
              <a:avLst/>
              <a:gdLst>
                <a:gd name="connsiteX0" fmla="*/ 0 w 1246637"/>
                <a:gd name="connsiteY0" fmla="*/ 12656 h 25312"/>
                <a:gd name="connsiteX1" fmla="*/ 1246637 w 1246637"/>
                <a:gd name="connsiteY1" fmla="*/ 12656 h 25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6637" h="25312">
                  <a:moveTo>
                    <a:pt x="0" y="12656"/>
                  </a:moveTo>
                  <a:lnTo>
                    <a:pt x="1246637" y="12656"/>
                  </a:lnTo>
                </a:path>
              </a:pathLst>
            </a:custGeom>
            <a:noFill/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dk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04852" tIns="-18509" rIns="604853" bIns="-18511" numCol="1" spcCol="1270" anchor="ctr" anchorCtr="0">
              <a:noAutofit/>
            </a:bodyPr>
            <a:lstStyle/>
            <a:p>
              <a:pPr marL="0" lvl="0" indent="0" algn="ctr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GB" sz="500" kern="120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7DEA9484-B045-281E-AD73-FFCE51FAADAA}"/>
                </a:ext>
              </a:extLst>
            </p:cNvPr>
            <p:cNvSpPr/>
            <p:nvPr/>
          </p:nvSpPr>
          <p:spPr>
            <a:xfrm rot="3907178">
              <a:off x="9058409" y="2929997"/>
              <a:ext cx="1246637" cy="25312"/>
            </a:xfrm>
            <a:custGeom>
              <a:avLst/>
              <a:gdLst>
                <a:gd name="connsiteX0" fmla="*/ 0 w 1246637"/>
                <a:gd name="connsiteY0" fmla="*/ 12656 h 25312"/>
                <a:gd name="connsiteX1" fmla="*/ 1246637 w 1246637"/>
                <a:gd name="connsiteY1" fmla="*/ 12656 h 25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6637" h="25312">
                  <a:moveTo>
                    <a:pt x="0" y="12656"/>
                  </a:moveTo>
                  <a:lnTo>
                    <a:pt x="1246637" y="12656"/>
                  </a:lnTo>
                </a:path>
              </a:pathLst>
            </a:custGeom>
            <a:noFill/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dk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04853" tIns="-18510" rIns="604852" bIns="-18510" numCol="1" spcCol="1270" anchor="ctr" anchorCtr="0">
              <a:noAutofit/>
            </a:bodyPr>
            <a:lstStyle/>
            <a:p>
              <a:pPr marL="0" lvl="0" indent="0" algn="ctr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GB" sz="500" kern="120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EEE5D934-7633-B8B1-5AD0-418B43BED171}"/>
                </a:ext>
              </a:extLst>
            </p:cNvPr>
            <p:cNvSpPr/>
            <p:nvPr/>
          </p:nvSpPr>
          <p:spPr>
            <a:xfrm rot="19457599">
              <a:off x="9375154" y="3683953"/>
              <a:ext cx="645913" cy="25312"/>
            </a:xfrm>
            <a:custGeom>
              <a:avLst/>
              <a:gdLst>
                <a:gd name="connsiteX0" fmla="*/ 0 w 645913"/>
                <a:gd name="connsiteY0" fmla="*/ 12656 h 25312"/>
                <a:gd name="connsiteX1" fmla="*/ 645913 w 645913"/>
                <a:gd name="connsiteY1" fmla="*/ 12656 h 25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5913" h="25312">
                  <a:moveTo>
                    <a:pt x="0" y="12656"/>
                  </a:moveTo>
                  <a:lnTo>
                    <a:pt x="645913" y="12656"/>
                  </a:lnTo>
                </a:path>
              </a:pathLst>
            </a:custGeom>
            <a:noFill/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dk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19509" tIns="-3492" rIns="319508" bIns="-3492" numCol="1" spcCol="1270" anchor="ctr" anchorCtr="0">
              <a:noAutofit/>
            </a:bodyPr>
            <a:lstStyle/>
            <a:p>
              <a:pPr marL="0" lvl="0" indent="0" algn="ctr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GB" sz="500" kern="120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4667E0E0-60A8-AB3A-C95C-FB525FB34851}"/>
                </a:ext>
              </a:extLst>
            </p:cNvPr>
            <p:cNvSpPr/>
            <p:nvPr/>
          </p:nvSpPr>
          <p:spPr>
            <a:xfrm rot="2142401">
              <a:off x="9358771" y="3301101"/>
              <a:ext cx="645913" cy="25312"/>
            </a:xfrm>
            <a:custGeom>
              <a:avLst/>
              <a:gdLst>
                <a:gd name="connsiteX0" fmla="*/ 0 w 645913"/>
                <a:gd name="connsiteY0" fmla="*/ 12656 h 25312"/>
                <a:gd name="connsiteX1" fmla="*/ 645913 w 645913"/>
                <a:gd name="connsiteY1" fmla="*/ 12656 h 25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5913" h="25312">
                  <a:moveTo>
                    <a:pt x="0" y="12656"/>
                  </a:moveTo>
                  <a:lnTo>
                    <a:pt x="645913" y="12656"/>
                  </a:lnTo>
                </a:path>
              </a:pathLst>
            </a:custGeom>
            <a:noFill/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dk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19508" tIns="-3493" rIns="319509" bIns="-3491" numCol="1" spcCol="1270" anchor="ctr" anchorCtr="0">
              <a:noAutofit/>
            </a:bodyPr>
            <a:lstStyle/>
            <a:p>
              <a:pPr marL="0" lvl="0" indent="0" algn="ctr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GB" sz="500" kern="1200"/>
            </a:p>
          </p:txBody>
        </p:sp>
      </p:grpSp>
      <p:sp>
        <p:nvSpPr>
          <p:cNvPr id="51" name="Footer Placeholder 50">
            <a:extLst>
              <a:ext uri="{FF2B5EF4-FFF2-40B4-BE49-F238E27FC236}">
                <a16:creationId xmlns:a16="http://schemas.microsoft.com/office/drawing/2014/main" id="{D1AFE803-8798-52CF-76D8-AF56DC8B46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 Programming Workshop | Md. Ahsanul Islam</a:t>
            </a:r>
            <a:endParaRPr lang="en-GB" dirty="0"/>
          </a:p>
        </p:txBody>
      </p:sp>
      <p:sp>
        <p:nvSpPr>
          <p:cNvPr id="52" name="Slide Number Placeholder 51">
            <a:extLst>
              <a:ext uri="{FF2B5EF4-FFF2-40B4-BE49-F238E27FC236}">
                <a16:creationId xmlns:a16="http://schemas.microsoft.com/office/drawing/2014/main" id="{1E8FA1CC-D727-E347-AD81-8467BBD93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/>
              <a:t>Slide </a:t>
            </a:r>
            <a:fld id="{A9CCF425-CF00-4FD3-8AE9-FE684B4C5B0A}" type="slidenum">
              <a:rPr lang="en-GB" smtClean="0"/>
              <a:pPr/>
              <a:t>12</a:t>
            </a:fld>
            <a:r>
              <a:rPr lang="en-GB"/>
              <a:t> of 50</a:t>
            </a:r>
            <a:endParaRPr lang="en-GB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E74E1BA-AD7C-5790-559F-B5286A6046BB}"/>
              </a:ext>
            </a:extLst>
          </p:cNvPr>
          <p:cNvSpPr txBox="1"/>
          <p:nvPr/>
        </p:nvSpPr>
        <p:spPr>
          <a:xfrm>
            <a:off x="2397431" y="3085689"/>
            <a:ext cx="926721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Amasis MT Pro" panose="02040504050005020304" pitchFamily="18" charset="0"/>
              </a:rPr>
              <a:t>Base 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Amasis MT Pro" panose="02040504050005020304" pitchFamily="18" charset="0"/>
              </a:rPr>
              <a:t>ggplot2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bg1"/>
                </a:solidFill>
                <a:latin typeface="Amasis MT Pro" panose="02040504050005020304" pitchFamily="18" charset="0"/>
              </a:rPr>
              <a:t>plotly</a:t>
            </a:r>
            <a:endParaRPr lang="en-US" sz="2400" dirty="0">
              <a:solidFill>
                <a:schemeClr val="bg1"/>
              </a:solidFill>
              <a:latin typeface="Amasis MT Pro" panose="02040504050005020304" pitchFamily="18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Amasis MT Pro" panose="02040504050005020304" pitchFamily="18" charset="0"/>
              </a:rPr>
              <a:t>leaflet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Amasis MT Pro" panose="02040504050005020304" pitchFamily="18" charset="0"/>
              </a:rPr>
              <a:t>And many more</a:t>
            </a:r>
          </a:p>
        </p:txBody>
      </p:sp>
    </p:spTree>
    <p:extLst>
      <p:ext uri="{BB962C8B-B14F-4D97-AF65-F5344CB8AC3E}">
        <p14:creationId xmlns:p14="http://schemas.microsoft.com/office/powerpoint/2010/main" val="14836222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4E5FB084-35F5-EBB3-8677-660D8BBBAB01}"/>
              </a:ext>
            </a:extLst>
          </p:cNvPr>
          <p:cNvGrpSpPr/>
          <p:nvPr/>
        </p:nvGrpSpPr>
        <p:grpSpPr>
          <a:xfrm>
            <a:off x="-2196936" y="511516"/>
            <a:ext cx="10497214" cy="2917484"/>
            <a:chOff x="765374" y="2049378"/>
            <a:chExt cx="10497214" cy="2917484"/>
          </a:xfrm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C8761BD6-66DB-BD86-3EDC-3D0C01EF5050}"/>
                </a:ext>
              </a:extLst>
            </p:cNvPr>
            <p:cNvSpPr/>
            <p:nvPr/>
          </p:nvSpPr>
          <p:spPr>
            <a:xfrm>
              <a:off x="765374" y="3180313"/>
              <a:ext cx="1311228" cy="655614"/>
            </a:xfrm>
            <a:custGeom>
              <a:avLst/>
              <a:gdLst>
                <a:gd name="connsiteX0" fmla="*/ 0 w 1311228"/>
                <a:gd name="connsiteY0" fmla="*/ 65561 h 655614"/>
                <a:gd name="connsiteX1" fmla="*/ 65561 w 1311228"/>
                <a:gd name="connsiteY1" fmla="*/ 0 h 655614"/>
                <a:gd name="connsiteX2" fmla="*/ 1245667 w 1311228"/>
                <a:gd name="connsiteY2" fmla="*/ 0 h 655614"/>
                <a:gd name="connsiteX3" fmla="*/ 1311228 w 1311228"/>
                <a:gd name="connsiteY3" fmla="*/ 65561 h 655614"/>
                <a:gd name="connsiteX4" fmla="*/ 1311228 w 1311228"/>
                <a:gd name="connsiteY4" fmla="*/ 590053 h 655614"/>
                <a:gd name="connsiteX5" fmla="*/ 1245667 w 1311228"/>
                <a:gd name="connsiteY5" fmla="*/ 655614 h 655614"/>
                <a:gd name="connsiteX6" fmla="*/ 65561 w 1311228"/>
                <a:gd name="connsiteY6" fmla="*/ 655614 h 655614"/>
                <a:gd name="connsiteX7" fmla="*/ 0 w 1311228"/>
                <a:gd name="connsiteY7" fmla="*/ 590053 h 655614"/>
                <a:gd name="connsiteX8" fmla="*/ 0 w 1311228"/>
                <a:gd name="connsiteY8" fmla="*/ 65561 h 655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1228" h="655614">
                  <a:moveTo>
                    <a:pt x="0" y="65561"/>
                  </a:moveTo>
                  <a:cubicBezTo>
                    <a:pt x="0" y="29353"/>
                    <a:pt x="29353" y="0"/>
                    <a:pt x="65561" y="0"/>
                  </a:cubicBezTo>
                  <a:lnTo>
                    <a:pt x="1245667" y="0"/>
                  </a:lnTo>
                  <a:cubicBezTo>
                    <a:pt x="1281875" y="0"/>
                    <a:pt x="1311228" y="29353"/>
                    <a:pt x="1311228" y="65561"/>
                  </a:cubicBezTo>
                  <a:lnTo>
                    <a:pt x="1311228" y="590053"/>
                  </a:lnTo>
                  <a:cubicBezTo>
                    <a:pt x="1311228" y="626261"/>
                    <a:pt x="1281875" y="655614"/>
                    <a:pt x="1245667" y="655614"/>
                  </a:cubicBezTo>
                  <a:lnTo>
                    <a:pt x="65561" y="655614"/>
                  </a:lnTo>
                  <a:cubicBezTo>
                    <a:pt x="29353" y="655614"/>
                    <a:pt x="0" y="626261"/>
                    <a:pt x="0" y="590053"/>
                  </a:cubicBezTo>
                  <a:lnTo>
                    <a:pt x="0" y="65561"/>
                  </a:lnTo>
                  <a:close/>
                </a:path>
              </a:pathLst>
            </a:custGeom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8727" tIns="28727" rIns="28727" bIns="28727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kern="1200" dirty="0"/>
                <a:t>Import Data</a:t>
              </a:r>
              <a:endParaRPr lang="en-GB" sz="1500" kern="1200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81A81D77-EA0C-F967-BB2F-787ACF191809}"/>
                </a:ext>
              </a:extLst>
            </p:cNvPr>
            <p:cNvSpPr/>
            <p:nvPr/>
          </p:nvSpPr>
          <p:spPr>
            <a:xfrm>
              <a:off x="2076603" y="3495464"/>
              <a:ext cx="524491" cy="25312"/>
            </a:xfrm>
            <a:custGeom>
              <a:avLst/>
              <a:gdLst>
                <a:gd name="connsiteX0" fmla="*/ 0 w 524491"/>
                <a:gd name="connsiteY0" fmla="*/ 12656 h 25312"/>
                <a:gd name="connsiteX1" fmla="*/ 524491 w 524491"/>
                <a:gd name="connsiteY1" fmla="*/ 12656 h 25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24491" h="25312">
                  <a:moveTo>
                    <a:pt x="0" y="12656"/>
                  </a:moveTo>
                  <a:lnTo>
                    <a:pt x="524491" y="12656"/>
                  </a:lnTo>
                </a:path>
              </a:pathLst>
            </a:custGeom>
            <a:noFill/>
          </p:spPr>
          <p:style>
            <a:lnRef idx="2">
              <a:schemeClr val="dk1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dk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61833" tIns="-456" rIns="261834" bIns="-456" numCol="1" spcCol="1270" anchor="ctr" anchorCtr="0">
              <a:noAutofit/>
            </a:bodyPr>
            <a:lstStyle/>
            <a:p>
              <a:pPr marL="0" lvl="0" indent="0" algn="ctr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GB" sz="500" kern="120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31E251C9-5A6B-B248-DB89-1CF983DA5231}"/>
                </a:ext>
              </a:extLst>
            </p:cNvPr>
            <p:cNvSpPr/>
            <p:nvPr/>
          </p:nvSpPr>
          <p:spPr>
            <a:xfrm>
              <a:off x="2601094" y="3180313"/>
              <a:ext cx="1311228" cy="655614"/>
            </a:xfrm>
            <a:custGeom>
              <a:avLst/>
              <a:gdLst>
                <a:gd name="connsiteX0" fmla="*/ 0 w 1311228"/>
                <a:gd name="connsiteY0" fmla="*/ 65561 h 655614"/>
                <a:gd name="connsiteX1" fmla="*/ 65561 w 1311228"/>
                <a:gd name="connsiteY1" fmla="*/ 0 h 655614"/>
                <a:gd name="connsiteX2" fmla="*/ 1245667 w 1311228"/>
                <a:gd name="connsiteY2" fmla="*/ 0 h 655614"/>
                <a:gd name="connsiteX3" fmla="*/ 1311228 w 1311228"/>
                <a:gd name="connsiteY3" fmla="*/ 65561 h 655614"/>
                <a:gd name="connsiteX4" fmla="*/ 1311228 w 1311228"/>
                <a:gd name="connsiteY4" fmla="*/ 590053 h 655614"/>
                <a:gd name="connsiteX5" fmla="*/ 1245667 w 1311228"/>
                <a:gd name="connsiteY5" fmla="*/ 655614 h 655614"/>
                <a:gd name="connsiteX6" fmla="*/ 65561 w 1311228"/>
                <a:gd name="connsiteY6" fmla="*/ 655614 h 655614"/>
                <a:gd name="connsiteX7" fmla="*/ 0 w 1311228"/>
                <a:gd name="connsiteY7" fmla="*/ 590053 h 655614"/>
                <a:gd name="connsiteX8" fmla="*/ 0 w 1311228"/>
                <a:gd name="connsiteY8" fmla="*/ 65561 h 655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1228" h="655614">
                  <a:moveTo>
                    <a:pt x="0" y="65561"/>
                  </a:moveTo>
                  <a:cubicBezTo>
                    <a:pt x="0" y="29353"/>
                    <a:pt x="29353" y="0"/>
                    <a:pt x="65561" y="0"/>
                  </a:cubicBezTo>
                  <a:lnTo>
                    <a:pt x="1245667" y="0"/>
                  </a:lnTo>
                  <a:cubicBezTo>
                    <a:pt x="1281875" y="0"/>
                    <a:pt x="1311228" y="29353"/>
                    <a:pt x="1311228" y="65561"/>
                  </a:cubicBezTo>
                  <a:lnTo>
                    <a:pt x="1311228" y="590053"/>
                  </a:lnTo>
                  <a:cubicBezTo>
                    <a:pt x="1311228" y="626261"/>
                    <a:pt x="1281875" y="655614"/>
                    <a:pt x="1245667" y="655614"/>
                  </a:cubicBezTo>
                  <a:lnTo>
                    <a:pt x="65561" y="655614"/>
                  </a:lnTo>
                  <a:cubicBezTo>
                    <a:pt x="29353" y="655614"/>
                    <a:pt x="0" y="626261"/>
                    <a:pt x="0" y="590053"/>
                  </a:cubicBezTo>
                  <a:lnTo>
                    <a:pt x="0" y="65561"/>
                  </a:lnTo>
                  <a:close/>
                </a:path>
              </a:pathLst>
            </a:custGeom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8727" tIns="28727" rIns="28727" bIns="28727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kern="1200" dirty="0"/>
                <a:t>Perform Data Wrangling</a:t>
              </a:r>
              <a:endParaRPr lang="en-GB" sz="1500" kern="1200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5D6CB72A-6FB0-F753-A319-EEFD3FA3B8F0}"/>
                </a:ext>
              </a:extLst>
            </p:cNvPr>
            <p:cNvSpPr/>
            <p:nvPr/>
          </p:nvSpPr>
          <p:spPr>
            <a:xfrm>
              <a:off x="3912323" y="3495464"/>
              <a:ext cx="524491" cy="25312"/>
            </a:xfrm>
            <a:custGeom>
              <a:avLst/>
              <a:gdLst>
                <a:gd name="connsiteX0" fmla="*/ 0 w 524491"/>
                <a:gd name="connsiteY0" fmla="*/ 12656 h 25312"/>
                <a:gd name="connsiteX1" fmla="*/ 524491 w 524491"/>
                <a:gd name="connsiteY1" fmla="*/ 12656 h 25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24491" h="25312">
                  <a:moveTo>
                    <a:pt x="0" y="12656"/>
                  </a:moveTo>
                  <a:lnTo>
                    <a:pt x="524491" y="12656"/>
                  </a:lnTo>
                </a:path>
              </a:pathLst>
            </a:custGeom>
            <a:noFill/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dk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61834" tIns="-456" rIns="261833" bIns="-456" numCol="1" spcCol="1270" anchor="ctr" anchorCtr="0">
              <a:noAutofit/>
            </a:bodyPr>
            <a:lstStyle/>
            <a:p>
              <a:pPr marL="0" lvl="0" indent="0" algn="ctr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GB" sz="500" kern="120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128B8B0F-A3A2-5E25-EDBE-CC1B89F6E1C8}"/>
                </a:ext>
              </a:extLst>
            </p:cNvPr>
            <p:cNvSpPr/>
            <p:nvPr/>
          </p:nvSpPr>
          <p:spPr>
            <a:xfrm>
              <a:off x="4436815" y="3180313"/>
              <a:ext cx="1311228" cy="655614"/>
            </a:xfrm>
            <a:custGeom>
              <a:avLst/>
              <a:gdLst>
                <a:gd name="connsiteX0" fmla="*/ 0 w 1311228"/>
                <a:gd name="connsiteY0" fmla="*/ 65561 h 655614"/>
                <a:gd name="connsiteX1" fmla="*/ 65561 w 1311228"/>
                <a:gd name="connsiteY1" fmla="*/ 0 h 655614"/>
                <a:gd name="connsiteX2" fmla="*/ 1245667 w 1311228"/>
                <a:gd name="connsiteY2" fmla="*/ 0 h 655614"/>
                <a:gd name="connsiteX3" fmla="*/ 1311228 w 1311228"/>
                <a:gd name="connsiteY3" fmla="*/ 65561 h 655614"/>
                <a:gd name="connsiteX4" fmla="*/ 1311228 w 1311228"/>
                <a:gd name="connsiteY4" fmla="*/ 590053 h 655614"/>
                <a:gd name="connsiteX5" fmla="*/ 1245667 w 1311228"/>
                <a:gd name="connsiteY5" fmla="*/ 655614 h 655614"/>
                <a:gd name="connsiteX6" fmla="*/ 65561 w 1311228"/>
                <a:gd name="connsiteY6" fmla="*/ 655614 h 655614"/>
                <a:gd name="connsiteX7" fmla="*/ 0 w 1311228"/>
                <a:gd name="connsiteY7" fmla="*/ 590053 h 655614"/>
                <a:gd name="connsiteX8" fmla="*/ 0 w 1311228"/>
                <a:gd name="connsiteY8" fmla="*/ 65561 h 655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1228" h="655614">
                  <a:moveTo>
                    <a:pt x="0" y="65561"/>
                  </a:moveTo>
                  <a:cubicBezTo>
                    <a:pt x="0" y="29353"/>
                    <a:pt x="29353" y="0"/>
                    <a:pt x="65561" y="0"/>
                  </a:cubicBezTo>
                  <a:lnTo>
                    <a:pt x="1245667" y="0"/>
                  </a:lnTo>
                  <a:cubicBezTo>
                    <a:pt x="1281875" y="0"/>
                    <a:pt x="1311228" y="29353"/>
                    <a:pt x="1311228" y="65561"/>
                  </a:cubicBezTo>
                  <a:lnTo>
                    <a:pt x="1311228" y="590053"/>
                  </a:lnTo>
                  <a:cubicBezTo>
                    <a:pt x="1311228" y="626261"/>
                    <a:pt x="1281875" y="655614"/>
                    <a:pt x="1245667" y="655614"/>
                  </a:cubicBezTo>
                  <a:lnTo>
                    <a:pt x="65561" y="655614"/>
                  </a:lnTo>
                  <a:cubicBezTo>
                    <a:pt x="29353" y="655614"/>
                    <a:pt x="0" y="626261"/>
                    <a:pt x="0" y="590053"/>
                  </a:cubicBezTo>
                  <a:lnTo>
                    <a:pt x="0" y="65561"/>
                  </a:lnTo>
                  <a:close/>
                </a:path>
              </a:pathLst>
            </a:custGeom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8727" tIns="28727" rIns="28727" bIns="28727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kern="1200" dirty="0"/>
                <a:t>Data Visualization</a:t>
              </a:r>
              <a:endParaRPr lang="en-GB" sz="1500" kern="1200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76DC43A7-B755-5FFE-CC4E-9F23D779EE57}"/>
                </a:ext>
              </a:extLst>
            </p:cNvPr>
            <p:cNvSpPr/>
            <p:nvPr/>
          </p:nvSpPr>
          <p:spPr>
            <a:xfrm>
              <a:off x="5748043" y="3495464"/>
              <a:ext cx="524491" cy="25312"/>
            </a:xfrm>
            <a:custGeom>
              <a:avLst/>
              <a:gdLst>
                <a:gd name="connsiteX0" fmla="*/ 0 w 524491"/>
                <a:gd name="connsiteY0" fmla="*/ 12656 h 25312"/>
                <a:gd name="connsiteX1" fmla="*/ 524491 w 524491"/>
                <a:gd name="connsiteY1" fmla="*/ 12656 h 25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24491" h="25312">
                  <a:moveTo>
                    <a:pt x="0" y="12656"/>
                  </a:moveTo>
                  <a:lnTo>
                    <a:pt x="524491" y="12656"/>
                  </a:lnTo>
                </a:path>
              </a:pathLst>
            </a:custGeom>
            <a:noFill/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dk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61834" tIns="-456" rIns="261833" bIns="-456" numCol="1" spcCol="1270" anchor="ctr" anchorCtr="0">
              <a:noAutofit/>
            </a:bodyPr>
            <a:lstStyle/>
            <a:p>
              <a:pPr marL="0" lvl="0" indent="0" algn="ctr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GB" sz="500" kern="120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E7587C96-C9EB-25D6-7A4B-345833AAA987}"/>
                </a:ext>
              </a:extLst>
            </p:cNvPr>
            <p:cNvSpPr/>
            <p:nvPr/>
          </p:nvSpPr>
          <p:spPr>
            <a:xfrm>
              <a:off x="6272535" y="3180313"/>
              <a:ext cx="1311228" cy="655614"/>
            </a:xfrm>
            <a:custGeom>
              <a:avLst/>
              <a:gdLst>
                <a:gd name="connsiteX0" fmla="*/ 0 w 1311228"/>
                <a:gd name="connsiteY0" fmla="*/ 65561 h 655614"/>
                <a:gd name="connsiteX1" fmla="*/ 65561 w 1311228"/>
                <a:gd name="connsiteY1" fmla="*/ 0 h 655614"/>
                <a:gd name="connsiteX2" fmla="*/ 1245667 w 1311228"/>
                <a:gd name="connsiteY2" fmla="*/ 0 h 655614"/>
                <a:gd name="connsiteX3" fmla="*/ 1311228 w 1311228"/>
                <a:gd name="connsiteY3" fmla="*/ 65561 h 655614"/>
                <a:gd name="connsiteX4" fmla="*/ 1311228 w 1311228"/>
                <a:gd name="connsiteY4" fmla="*/ 590053 h 655614"/>
                <a:gd name="connsiteX5" fmla="*/ 1245667 w 1311228"/>
                <a:gd name="connsiteY5" fmla="*/ 655614 h 655614"/>
                <a:gd name="connsiteX6" fmla="*/ 65561 w 1311228"/>
                <a:gd name="connsiteY6" fmla="*/ 655614 h 655614"/>
                <a:gd name="connsiteX7" fmla="*/ 0 w 1311228"/>
                <a:gd name="connsiteY7" fmla="*/ 590053 h 655614"/>
                <a:gd name="connsiteX8" fmla="*/ 0 w 1311228"/>
                <a:gd name="connsiteY8" fmla="*/ 65561 h 655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1228" h="655614">
                  <a:moveTo>
                    <a:pt x="0" y="65561"/>
                  </a:moveTo>
                  <a:cubicBezTo>
                    <a:pt x="0" y="29353"/>
                    <a:pt x="29353" y="0"/>
                    <a:pt x="65561" y="0"/>
                  </a:cubicBezTo>
                  <a:lnTo>
                    <a:pt x="1245667" y="0"/>
                  </a:lnTo>
                  <a:cubicBezTo>
                    <a:pt x="1281875" y="0"/>
                    <a:pt x="1311228" y="29353"/>
                    <a:pt x="1311228" y="65561"/>
                  </a:cubicBezTo>
                  <a:lnTo>
                    <a:pt x="1311228" y="590053"/>
                  </a:lnTo>
                  <a:cubicBezTo>
                    <a:pt x="1311228" y="626261"/>
                    <a:pt x="1281875" y="655614"/>
                    <a:pt x="1245667" y="655614"/>
                  </a:cubicBezTo>
                  <a:lnTo>
                    <a:pt x="65561" y="655614"/>
                  </a:lnTo>
                  <a:cubicBezTo>
                    <a:pt x="29353" y="655614"/>
                    <a:pt x="0" y="626261"/>
                    <a:pt x="0" y="590053"/>
                  </a:cubicBezTo>
                  <a:lnTo>
                    <a:pt x="0" y="65561"/>
                  </a:lnTo>
                  <a:close/>
                </a:path>
              </a:pathLst>
            </a:custGeom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8727" tIns="28727" rIns="28727" bIns="28727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kern="1200" dirty="0"/>
                <a:t>Statistical Analysis</a:t>
              </a:r>
              <a:endParaRPr lang="en-GB" sz="1500" kern="1200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F660519B-E2B8-CB29-4B86-B376768D7FDE}"/>
                </a:ext>
              </a:extLst>
            </p:cNvPr>
            <p:cNvSpPr/>
            <p:nvPr/>
          </p:nvSpPr>
          <p:spPr>
            <a:xfrm rot="17692822">
              <a:off x="7222691" y="2929996"/>
              <a:ext cx="1246637" cy="25312"/>
            </a:xfrm>
            <a:custGeom>
              <a:avLst/>
              <a:gdLst>
                <a:gd name="connsiteX0" fmla="*/ 0 w 1246637"/>
                <a:gd name="connsiteY0" fmla="*/ 12656 h 25312"/>
                <a:gd name="connsiteX1" fmla="*/ 1246637 w 1246637"/>
                <a:gd name="connsiteY1" fmla="*/ 12656 h 25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6637" h="25312">
                  <a:moveTo>
                    <a:pt x="0" y="12656"/>
                  </a:moveTo>
                  <a:lnTo>
                    <a:pt x="1246637" y="12656"/>
                  </a:lnTo>
                </a:path>
              </a:pathLst>
            </a:custGeom>
            <a:noFill/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dk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04852" tIns="-18509" rIns="604853" bIns="-18511" numCol="1" spcCol="1270" anchor="ctr" anchorCtr="0">
              <a:noAutofit/>
            </a:bodyPr>
            <a:lstStyle/>
            <a:p>
              <a:pPr marL="0" lvl="0" indent="0" algn="ctr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GB" sz="500" kern="120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D850CFEA-CA0E-F3FF-38BC-45F77DD04103}"/>
                </a:ext>
              </a:extLst>
            </p:cNvPr>
            <p:cNvSpPr/>
            <p:nvPr/>
          </p:nvSpPr>
          <p:spPr>
            <a:xfrm>
              <a:off x="8108255" y="2049378"/>
              <a:ext cx="1311228" cy="655614"/>
            </a:xfrm>
            <a:custGeom>
              <a:avLst/>
              <a:gdLst>
                <a:gd name="connsiteX0" fmla="*/ 0 w 1311228"/>
                <a:gd name="connsiteY0" fmla="*/ 65561 h 655614"/>
                <a:gd name="connsiteX1" fmla="*/ 65561 w 1311228"/>
                <a:gd name="connsiteY1" fmla="*/ 0 h 655614"/>
                <a:gd name="connsiteX2" fmla="*/ 1245667 w 1311228"/>
                <a:gd name="connsiteY2" fmla="*/ 0 h 655614"/>
                <a:gd name="connsiteX3" fmla="*/ 1311228 w 1311228"/>
                <a:gd name="connsiteY3" fmla="*/ 65561 h 655614"/>
                <a:gd name="connsiteX4" fmla="*/ 1311228 w 1311228"/>
                <a:gd name="connsiteY4" fmla="*/ 590053 h 655614"/>
                <a:gd name="connsiteX5" fmla="*/ 1245667 w 1311228"/>
                <a:gd name="connsiteY5" fmla="*/ 655614 h 655614"/>
                <a:gd name="connsiteX6" fmla="*/ 65561 w 1311228"/>
                <a:gd name="connsiteY6" fmla="*/ 655614 h 655614"/>
                <a:gd name="connsiteX7" fmla="*/ 0 w 1311228"/>
                <a:gd name="connsiteY7" fmla="*/ 590053 h 655614"/>
                <a:gd name="connsiteX8" fmla="*/ 0 w 1311228"/>
                <a:gd name="connsiteY8" fmla="*/ 65561 h 655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1228" h="655614">
                  <a:moveTo>
                    <a:pt x="0" y="65561"/>
                  </a:moveTo>
                  <a:cubicBezTo>
                    <a:pt x="0" y="29353"/>
                    <a:pt x="29353" y="0"/>
                    <a:pt x="65561" y="0"/>
                  </a:cubicBezTo>
                  <a:lnTo>
                    <a:pt x="1245667" y="0"/>
                  </a:lnTo>
                  <a:cubicBezTo>
                    <a:pt x="1281875" y="0"/>
                    <a:pt x="1311228" y="29353"/>
                    <a:pt x="1311228" y="65561"/>
                  </a:cubicBezTo>
                  <a:lnTo>
                    <a:pt x="1311228" y="590053"/>
                  </a:lnTo>
                  <a:cubicBezTo>
                    <a:pt x="1311228" y="626261"/>
                    <a:pt x="1281875" y="655614"/>
                    <a:pt x="1245667" y="655614"/>
                  </a:cubicBezTo>
                  <a:lnTo>
                    <a:pt x="65561" y="655614"/>
                  </a:lnTo>
                  <a:cubicBezTo>
                    <a:pt x="29353" y="655614"/>
                    <a:pt x="0" y="626261"/>
                    <a:pt x="0" y="590053"/>
                  </a:cubicBezTo>
                  <a:lnTo>
                    <a:pt x="0" y="65561"/>
                  </a:lnTo>
                  <a:close/>
                </a:path>
              </a:pathLst>
            </a:custGeom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8727" tIns="28727" rIns="28727" bIns="28727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kern="1200" dirty="0"/>
                <a:t>Summarization</a:t>
              </a:r>
              <a:endParaRPr lang="en-GB" sz="1500" kern="1200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5AFF167A-1CC3-4E06-CB74-8B5E875B256B}"/>
                </a:ext>
              </a:extLst>
            </p:cNvPr>
            <p:cNvSpPr/>
            <p:nvPr/>
          </p:nvSpPr>
          <p:spPr>
            <a:xfrm rot="19457599">
              <a:off x="7523053" y="3306975"/>
              <a:ext cx="645913" cy="25312"/>
            </a:xfrm>
            <a:custGeom>
              <a:avLst/>
              <a:gdLst>
                <a:gd name="connsiteX0" fmla="*/ 0 w 645913"/>
                <a:gd name="connsiteY0" fmla="*/ 12656 h 25312"/>
                <a:gd name="connsiteX1" fmla="*/ 645913 w 645913"/>
                <a:gd name="connsiteY1" fmla="*/ 12656 h 25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5913" h="25312">
                  <a:moveTo>
                    <a:pt x="0" y="12656"/>
                  </a:moveTo>
                  <a:lnTo>
                    <a:pt x="645913" y="12656"/>
                  </a:lnTo>
                </a:path>
              </a:pathLst>
            </a:custGeom>
            <a:noFill/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dk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19509" tIns="-3492" rIns="319508" bIns="-3492" numCol="1" spcCol="1270" anchor="ctr" anchorCtr="0">
              <a:noAutofit/>
            </a:bodyPr>
            <a:lstStyle/>
            <a:p>
              <a:pPr marL="0" lvl="0" indent="0" algn="ctr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GB" sz="500" kern="120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52E2719E-BAF2-55B5-56B7-5B42A9F5AF48}"/>
                </a:ext>
              </a:extLst>
            </p:cNvPr>
            <p:cNvSpPr/>
            <p:nvPr/>
          </p:nvSpPr>
          <p:spPr>
            <a:xfrm>
              <a:off x="8108255" y="2803334"/>
              <a:ext cx="1311228" cy="655614"/>
            </a:xfrm>
            <a:custGeom>
              <a:avLst/>
              <a:gdLst>
                <a:gd name="connsiteX0" fmla="*/ 0 w 1311228"/>
                <a:gd name="connsiteY0" fmla="*/ 65561 h 655614"/>
                <a:gd name="connsiteX1" fmla="*/ 65561 w 1311228"/>
                <a:gd name="connsiteY1" fmla="*/ 0 h 655614"/>
                <a:gd name="connsiteX2" fmla="*/ 1245667 w 1311228"/>
                <a:gd name="connsiteY2" fmla="*/ 0 h 655614"/>
                <a:gd name="connsiteX3" fmla="*/ 1311228 w 1311228"/>
                <a:gd name="connsiteY3" fmla="*/ 65561 h 655614"/>
                <a:gd name="connsiteX4" fmla="*/ 1311228 w 1311228"/>
                <a:gd name="connsiteY4" fmla="*/ 590053 h 655614"/>
                <a:gd name="connsiteX5" fmla="*/ 1245667 w 1311228"/>
                <a:gd name="connsiteY5" fmla="*/ 655614 h 655614"/>
                <a:gd name="connsiteX6" fmla="*/ 65561 w 1311228"/>
                <a:gd name="connsiteY6" fmla="*/ 655614 h 655614"/>
                <a:gd name="connsiteX7" fmla="*/ 0 w 1311228"/>
                <a:gd name="connsiteY7" fmla="*/ 590053 h 655614"/>
                <a:gd name="connsiteX8" fmla="*/ 0 w 1311228"/>
                <a:gd name="connsiteY8" fmla="*/ 65561 h 655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1228" h="655614">
                  <a:moveTo>
                    <a:pt x="0" y="65561"/>
                  </a:moveTo>
                  <a:cubicBezTo>
                    <a:pt x="0" y="29353"/>
                    <a:pt x="29353" y="0"/>
                    <a:pt x="65561" y="0"/>
                  </a:cubicBezTo>
                  <a:lnTo>
                    <a:pt x="1245667" y="0"/>
                  </a:lnTo>
                  <a:cubicBezTo>
                    <a:pt x="1281875" y="0"/>
                    <a:pt x="1311228" y="29353"/>
                    <a:pt x="1311228" y="65561"/>
                  </a:cubicBezTo>
                  <a:lnTo>
                    <a:pt x="1311228" y="590053"/>
                  </a:lnTo>
                  <a:cubicBezTo>
                    <a:pt x="1311228" y="626261"/>
                    <a:pt x="1281875" y="655614"/>
                    <a:pt x="1245667" y="655614"/>
                  </a:cubicBezTo>
                  <a:lnTo>
                    <a:pt x="65561" y="655614"/>
                  </a:lnTo>
                  <a:cubicBezTo>
                    <a:pt x="29353" y="655614"/>
                    <a:pt x="0" y="626261"/>
                    <a:pt x="0" y="590053"/>
                  </a:cubicBezTo>
                  <a:lnTo>
                    <a:pt x="0" y="65561"/>
                  </a:lnTo>
                  <a:close/>
                </a:path>
              </a:pathLst>
            </a:custGeom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8727" tIns="28727" rIns="28727" bIns="28727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kern="1200" dirty="0"/>
                <a:t>Hypothesis Testing</a:t>
              </a:r>
              <a:endParaRPr lang="en-GB" sz="1500" kern="1200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BF376899-F52B-19F7-7D68-80CE271CAE0B}"/>
                </a:ext>
              </a:extLst>
            </p:cNvPr>
            <p:cNvSpPr/>
            <p:nvPr/>
          </p:nvSpPr>
          <p:spPr>
            <a:xfrm rot="2142401">
              <a:off x="7523053" y="3683953"/>
              <a:ext cx="645913" cy="25312"/>
            </a:xfrm>
            <a:custGeom>
              <a:avLst/>
              <a:gdLst>
                <a:gd name="connsiteX0" fmla="*/ 0 w 645913"/>
                <a:gd name="connsiteY0" fmla="*/ 12656 h 25312"/>
                <a:gd name="connsiteX1" fmla="*/ 645913 w 645913"/>
                <a:gd name="connsiteY1" fmla="*/ 12656 h 25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5913" h="25312">
                  <a:moveTo>
                    <a:pt x="0" y="12656"/>
                  </a:moveTo>
                  <a:lnTo>
                    <a:pt x="645913" y="12656"/>
                  </a:lnTo>
                </a:path>
              </a:pathLst>
            </a:custGeom>
            <a:noFill/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dk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19508" tIns="-3493" rIns="319509" bIns="-3491" numCol="1" spcCol="1270" anchor="ctr" anchorCtr="0">
              <a:noAutofit/>
            </a:bodyPr>
            <a:lstStyle/>
            <a:p>
              <a:pPr marL="0" lvl="0" indent="0" algn="ctr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GB" sz="500" kern="120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706BD452-3413-3396-F0EA-C15EAC504F89}"/>
                </a:ext>
              </a:extLst>
            </p:cNvPr>
            <p:cNvSpPr/>
            <p:nvPr/>
          </p:nvSpPr>
          <p:spPr>
            <a:xfrm>
              <a:off x="8108255" y="3557291"/>
              <a:ext cx="1311228" cy="655614"/>
            </a:xfrm>
            <a:custGeom>
              <a:avLst/>
              <a:gdLst>
                <a:gd name="connsiteX0" fmla="*/ 0 w 1311228"/>
                <a:gd name="connsiteY0" fmla="*/ 65561 h 655614"/>
                <a:gd name="connsiteX1" fmla="*/ 65561 w 1311228"/>
                <a:gd name="connsiteY1" fmla="*/ 0 h 655614"/>
                <a:gd name="connsiteX2" fmla="*/ 1245667 w 1311228"/>
                <a:gd name="connsiteY2" fmla="*/ 0 h 655614"/>
                <a:gd name="connsiteX3" fmla="*/ 1311228 w 1311228"/>
                <a:gd name="connsiteY3" fmla="*/ 65561 h 655614"/>
                <a:gd name="connsiteX4" fmla="*/ 1311228 w 1311228"/>
                <a:gd name="connsiteY4" fmla="*/ 590053 h 655614"/>
                <a:gd name="connsiteX5" fmla="*/ 1245667 w 1311228"/>
                <a:gd name="connsiteY5" fmla="*/ 655614 h 655614"/>
                <a:gd name="connsiteX6" fmla="*/ 65561 w 1311228"/>
                <a:gd name="connsiteY6" fmla="*/ 655614 h 655614"/>
                <a:gd name="connsiteX7" fmla="*/ 0 w 1311228"/>
                <a:gd name="connsiteY7" fmla="*/ 590053 h 655614"/>
                <a:gd name="connsiteX8" fmla="*/ 0 w 1311228"/>
                <a:gd name="connsiteY8" fmla="*/ 65561 h 655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1228" h="655614">
                  <a:moveTo>
                    <a:pt x="0" y="65561"/>
                  </a:moveTo>
                  <a:cubicBezTo>
                    <a:pt x="0" y="29353"/>
                    <a:pt x="29353" y="0"/>
                    <a:pt x="65561" y="0"/>
                  </a:cubicBezTo>
                  <a:lnTo>
                    <a:pt x="1245667" y="0"/>
                  </a:lnTo>
                  <a:cubicBezTo>
                    <a:pt x="1281875" y="0"/>
                    <a:pt x="1311228" y="29353"/>
                    <a:pt x="1311228" y="65561"/>
                  </a:cubicBezTo>
                  <a:lnTo>
                    <a:pt x="1311228" y="590053"/>
                  </a:lnTo>
                  <a:cubicBezTo>
                    <a:pt x="1311228" y="626261"/>
                    <a:pt x="1281875" y="655614"/>
                    <a:pt x="1245667" y="655614"/>
                  </a:cubicBezTo>
                  <a:lnTo>
                    <a:pt x="65561" y="655614"/>
                  </a:lnTo>
                  <a:cubicBezTo>
                    <a:pt x="29353" y="655614"/>
                    <a:pt x="0" y="626261"/>
                    <a:pt x="0" y="590053"/>
                  </a:cubicBezTo>
                  <a:lnTo>
                    <a:pt x="0" y="65561"/>
                  </a:lnTo>
                  <a:close/>
                </a:path>
              </a:pathLst>
            </a:custGeom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8727" tIns="28727" rIns="28727" bIns="28727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kern="1200" dirty="0"/>
                <a:t>Modeling</a:t>
              </a:r>
              <a:endParaRPr lang="en-GB" sz="1500" kern="1200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C0EA2805-0564-A045-C2A1-7FA61A174A72}"/>
                </a:ext>
              </a:extLst>
            </p:cNvPr>
            <p:cNvSpPr/>
            <p:nvPr/>
          </p:nvSpPr>
          <p:spPr>
            <a:xfrm rot="3907178">
              <a:off x="7222691" y="4060931"/>
              <a:ext cx="1246637" cy="25312"/>
            </a:xfrm>
            <a:custGeom>
              <a:avLst/>
              <a:gdLst>
                <a:gd name="connsiteX0" fmla="*/ 0 w 1246637"/>
                <a:gd name="connsiteY0" fmla="*/ 12656 h 25312"/>
                <a:gd name="connsiteX1" fmla="*/ 1246637 w 1246637"/>
                <a:gd name="connsiteY1" fmla="*/ 12656 h 25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6637" h="25312">
                  <a:moveTo>
                    <a:pt x="0" y="12656"/>
                  </a:moveTo>
                  <a:lnTo>
                    <a:pt x="1246637" y="12656"/>
                  </a:lnTo>
                </a:path>
              </a:pathLst>
            </a:custGeom>
            <a:noFill/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dk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04853" tIns="-18510" rIns="604852" bIns="-18510" numCol="1" spcCol="1270" anchor="ctr" anchorCtr="0">
              <a:noAutofit/>
            </a:bodyPr>
            <a:lstStyle/>
            <a:p>
              <a:pPr marL="0" lvl="0" indent="0" algn="ctr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GB" sz="500" kern="120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445661E1-84E4-C5FE-E981-E2C9423E1360}"/>
                </a:ext>
              </a:extLst>
            </p:cNvPr>
            <p:cNvSpPr/>
            <p:nvPr/>
          </p:nvSpPr>
          <p:spPr>
            <a:xfrm>
              <a:off x="8108255" y="4311248"/>
              <a:ext cx="1311228" cy="655614"/>
            </a:xfrm>
            <a:custGeom>
              <a:avLst/>
              <a:gdLst>
                <a:gd name="connsiteX0" fmla="*/ 0 w 1311228"/>
                <a:gd name="connsiteY0" fmla="*/ 65561 h 655614"/>
                <a:gd name="connsiteX1" fmla="*/ 65561 w 1311228"/>
                <a:gd name="connsiteY1" fmla="*/ 0 h 655614"/>
                <a:gd name="connsiteX2" fmla="*/ 1245667 w 1311228"/>
                <a:gd name="connsiteY2" fmla="*/ 0 h 655614"/>
                <a:gd name="connsiteX3" fmla="*/ 1311228 w 1311228"/>
                <a:gd name="connsiteY3" fmla="*/ 65561 h 655614"/>
                <a:gd name="connsiteX4" fmla="*/ 1311228 w 1311228"/>
                <a:gd name="connsiteY4" fmla="*/ 590053 h 655614"/>
                <a:gd name="connsiteX5" fmla="*/ 1245667 w 1311228"/>
                <a:gd name="connsiteY5" fmla="*/ 655614 h 655614"/>
                <a:gd name="connsiteX6" fmla="*/ 65561 w 1311228"/>
                <a:gd name="connsiteY6" fmla="*/ 655614 h 655614"/>
                <a:gd name="connsiteX7" fmla="*/ 0 w 1311228"/>
                <a:gd name="connsiteY7" fmla="*/ 590053 h 655614"/>
                <a:gd name="connsiteX8" fmla="*/ 0 w 1311228"/>
                <a:gd name="connsiteY8" fmla="*/ 65561 h 655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1228" h="655614">
                  <a:moveTo>
                    <a:pt x="0" y="65561"/>
                  </a:moveTo>
                  <a:cubicBezTo>
                    <a:pt x="0" y="29353"/>
                    <a:pt x="29353" y="0"/>
                    <a:pt x="65561" y="0"/>
                  </a:cubicBezTo>
                  <a:lnTo>
                    <a:pt x="1245667" y="0"/>
                  </a:lnTo>
                  <a:cubicBezTo>
                    <a:pt x="1281875" y="0"/>
                    <a:pt x="1311228" y="29353"/>
                    <a:pt x="1311228" y="65561"/>
                  </a:cubicBezTo>
                  <a:lnTo>
                    <a:pt x="1311228" y="590053"/>
                  </a:lnTo>
                  <a:cubicBezTo>
                    <a:pt x="1311228" y="626261"/>
                    <a:pt x="1281875" y="655614"/>
                    <a:pt x="1245667" y="655614"/>
                  </a:cubicBezTo>
                  <a:lnTo>
                    <a:pt x="65561" y="655614"/>
                  </a:lnTo>
                  <a:cubicBezTo>
                    <a:pt x="29353" y="655614"/>
                    <a:pt x="0" y="626261"/>
                    <a:pt x="0" y="590053"/>
                  </a:cubicBezTo>
                  <a:lnTo>
                    <a:pt x="0" y="65561"/>
                  </a:lnTo>
                  <a:close/>
                </a:path>
              </a:pathLst>
            </a:custGeom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8727" tIns="28727" rIns="28727" bIns="28727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kern="1200" dirty="0"/>
                <a:t>Machine Learning</a:t>
              </a:r>
              <a:endParaRPr lang="en-GB" sz="1500" kern="1200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54B0B3C9-D5CC-6239-825B-6B0F47681E66}"/>
                </a:ext>
              </a:extLst>
            </p:cNvPr>
            <p:cNvSpPr/>
            <p:nvPr/>
          </p:nvSpPr>
          <p:spPr>
            <a:xfrm>
              <a:off x="9951360" y="3174988"/>
              <a:ext cx="1311228" cy="655614"/>
            </a:xfrm>
            <a:custGeom>
              <a:avLst/>
              <a:gdLst>
                <a:gd name="connsiteX0" fmla="*/ 0 w 1311228"/>
                <a:gd name="connsiteY0" fmla="*/ 65561 h 655614"/>
                <a:gd name="connsiteX1" fmla="*/ 65561 w 1311228"/>
                <a:gd name="connsiteY1" fmla="*/ 0 h 655614"/>
                <a:gd name="connsiteX2" fmla="*/ 1245667 w 1311228"/>
                <a:gd name="connsiteY2" fmla="*/ 0 h 655614"/>
                <a:gd name="connsiteX3" fmla="*/ 1311228 w 1311228"/>
                <a:gd name="connsiteY3" fmla="*/ 65561 h 655614"/>
                <a:gd name="connsiteX4" fmla="*/ 1311228 w 1311228"/>
                <a:gd name="connsiteY4" fmla="*/ 590053 h 655614"/>
                <a:gd name="connsiteX5" fmla="*/ 1245667 w 1311228"/>
                <a:gd name="connsiteY5" fmla="*/ 655614 h 655614"/>
                <a:gd name="connsiteX6" fmla="*/ 65561 w 1311228"/>
                <a:gd name="connsiteY6" fmla="*/ 655614 h 655614"/>
                <a:gd name="connsiteX7" fmla="*/ 0 w 1311228"/>
                <a:gd name="connsiteY7" fmla="*/ 590053 h 655614"/>
                <a:gd name="connsiteX8" fmla="*/ 0 w 1311228"/>
                <a:gd name="connsiteY8" fmla="*/ 65561 h 655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1228" h="655614">
                  <a:moveTo>
                    <a:pt x="0" y="65561"/>
                  </a:moveTo>
                  <a:cubicBezTo>
                    <a:pt x="0" y="29353"/>
                    <a:pt x="29353" y="0"/>
                    <a:pt x="65561" y="0"/>
                  </a:cubicBezTo>
                  <a:lnTo>
                    <a:pt x="1245667" y="0"/>
                  </a:lnTo>
                  <a:cubicBezTo>
                    <a:pt x="1281875" y="0"/>
                    <a:pt x="1311228" y="29353"/>
                    <a:pt x="1311228" y="65561"/>
                  </a:cubicBezTo>
                  <a:lnTo>
                    <a:pt x="1311228" y="590053"/>
                  </a:lnTo>
                  <a:cubicBezTo>
                    <a:pt x="1311228" y="626261"/>
                    <a:pt x="1281875" y="655614"/>
                    <a:pt x="1245667" y="655614"/>
                  </a:cubicBezTo>
                  <a:lnTo>
                    <a:pt x="65561" y="655614"/>
                  </a:lnTo>
                  <a:cubicBezTo>
                    <a:pt x="29353" y="655614"/>
                    <a:pt x="0" y="626261"/>
                    <a:pt x="0" y="590053"/>
                  </a:cubicBezTo>
                  <a:lnTo>
                    <a:pt x="0" y="65561"/>
                  </a:lnTo>
                  <a:close/>
                </a:path>
              </a:pathLst>
            </a:custGeom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8727" tIns="28727" rIns="28727" bIns="28727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kern="1200" dirty="0"/>
                <a:t>Reporting</a:t>
              </a:r>
              <a:endParaRPr lang="en-GB" sz="1500" kern="1200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D050050C-0887-9C67-DA7E-6A49142D3465}"/>
                </a:ext>
              </a:extLst>
            </p:cNvPr>
            <p:cNvSpPr/>
            <p:nvPr/>
          </p:nvSpPr>
          <p:spPr>
            <a:xfrm rot="17692822">
              <a:off x="9058410" y="4078912"/>
              <a:ext cx="1246637" cy="25312"/>
            </a:xfrm>
            <a:custGeom>
              <a:avLst/>
              <a:gdLst>
                <a:gd name="connsiteX0" fmla="*/ 0 w 1246637"/>
                <a:gd name="connsiteY0" fmla="*/ 12656 h 25312"/>
                <a:gd name="connsiteX1" fmla="*/ 1246637 w 1246637"/>
                <a:gd name="connsiteY1" fmla="*/ 12656 h 25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6637" h="25312">
                  <a:moveTo>
                    <a:pt x="0" y="12656"/>
                  </a:moveTo>
                  <a:lnTo>
                    <a:pt x="1246637" y="12656"/>
                  </a:lnTo>
                </a:path>
              </a:pathLst>
            </a:custGeom>
            <a:noFill/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dk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04852" tIns="-18509" rIns="604853" bIns="-18511" numCol="1" spcCol="1270" anchor="ctr" anchorCtr="0">
              <a:noAutofit/>
            </a:bodyPr>
            <a:lstStyle/>
            <a:p>
              <a:pPr marL="0" lvl="0" indent="0" algn="ctr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GB" sz="500" kern="120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7DEA9484-B045-281E-AD73-FFCE51FAADAA}"/>
                </a:ext>
              </a:extLst>
            </p:cNvPr>
            <p:cNvSpPr/>
            <p:nvPr/>
          </p:nvSpPr>
          <p:spPr>
            <a:xfrm rot="3907178">
              <a:off x="9058409" y="2929997"/>
              <a:ext cx="1246637" cy="25312"/>
            </a:xfrm>
            <a:custGeom>
              <a:avLst/>
              <a:gdLst>
                <a:gd name="connsiteX0" fmla="*/ 0 w 1246637"/>
                <a:gd name="connsiteY0" fmla="*/ 12656 h 25312"/>
                <a:gd name="connsiteX1" fmla="*/ 1246637 w 1246637"/>
                <a:gd name="connsiteY1" fmla="*/ 12656 h 25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6637" h="25312">
                  <a:moveTo>
                    <a:pt x="0" y="12656"/>
                  </a:moveTo>
                  <a:lnTo>
                    <a:pt x="1246637" y="12656"/>
                  </a:lnTo>
                </a:path>
              </a:pathLst>
            </a:custGeom>
            <a:noFill/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dk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04853" tIns="-18510" rIns="604852" bIns="-18510" numCol="1" spcCol="1270" anchor="ctr" anchorCtr="0">
              <a:noAutofit/>
            </a:bodyPr>
            <a:lstStyle/>
            <a:p>
              <a:pPr marL="0" lvl="0" indent="0" algn="ctr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GB" sz="500" kern="120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EEE5D934-7633-B8B1-5AD0-418B43BED171}"/>
                </a:ext>
              </a:extLst>
            </p:cNvPr>
            <p:cNvSpPr/>
            <p:nvPr/>
          </p:nvSpPr>
          <p:spPr>
            <a:xfrm rot="19457599">
              <a:off x="9375154" y="3683953"/>
              <a:ext cx="645913" cy="25312"/>
            </a:xfrm>
            <a:custGeom>
              <a:avLst/>
              <a:gdLst>
                <a:gd name="connsiteX0" fmla="*/ 0 w 645913"/>
                <a:gd name="connsiteY0" fmla="*/ 12656 h 25312"/>
                <a:gd name="connsiteX1" fmla="*/ 645913 w 645913"/>
                <a:gd name="connsiteY1" fmla="*/ 12656 h 25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5913" h="25312">
                  <a:moveTo>
                    <a:pt x="0" y="12656"/>
                  </a:moveTo>
                  <a:lnTo>
                    <a:pt x="645913" y="12656"/>
                  </a:lnTo>
                </a:path>
              </a:pathLst>
            </a:custGeom>
            <a:noFill/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dk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19509" tIns="-3492" rIns="319508" bIns="-3492" numCol="1" spcCol="1270" anchor="ctr" anchorCtr="0">
              <a:noAutofit/>
            </a:bodyPr>
            <a:lstStyle/>
            <a:p>
              <a:pPr marL="0" lvl="0" indent="0" algn="ctr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GB" sz="500" kern="120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4667E0E0-60A8-AB3A-C95C-FB525FB34851}"/>
                </a:ext>
              </a:extLst>
            </p:cNvPr>
            <p:cNvSpPr/>
            <p:nvPr/>
          </p:nvSpPr>
          <p:spPr>
            <a:xfrm rot="2142401">
              <a:off x="9358771" y="3301101"/>
              <a:ext cx="645913" cy="25312"/>
            </a:xfrm>
            <a:custGeom>
              <a:avLst/>
              <a:gdLst>
                <a:gd name="connsiteX0" fmla="*/ 0 w 645913"/>
                <a:gd name="connsiteY0" fmla="*/ 12656 h 25312"/>
                <a:gd name="connsiteX1" fmla="*/ 645913 w 645913"/>
                <a:gd name="connsiteY1" fmla="*/ 12656 h 25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5913" h="25312">
                  <a:moveTo>
                    <a:pt x="0" y="12656"/>
                  </a:moveTo>
                  <a:lnTo>
                    <a:pt x="645913" y="12656"/>
                  </a:lnTo>
                </a:path>
              </a:pathLst>
            </a:custGeom>
            <a:noFill/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dk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19508" tIns="-3493" rIns="319509" bIns="-3491" numCol="1" spcCol="1270" anchor="ctr" anchorCtr="0">
              <a:noAutofit/>
            </a:bodyPr>
            <a:lstStyle/>
            <a:p>
              <a:pPr marL="0" lvl="0" indent="0" algn="ctr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GB" sz="500" kern="1200"/>
            </a:p>
          </p:txBody>
        </p:sp>
      </p:grpSp>
      <p:sp>
        <p:nvSpPr>
          <p:cNvPr id="51" name="Footer Placeholder 50">
            <a:extLst>
              <a:ext uri="{FF2B5EF4-FFF2-40B4-BE49-F238E27FC236}">
                <a16:creationId xmlns:a16="http://schemas.microsoft.com/office/drawing/2014/main" id="{D1AFE803-8798-52CF-76D8-AF56DC8B46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 Programming Workshop | Md. Ahsanul Islam</a:t>
            </a:r>
            <a:endParaRPr lang="en-GB" dirty="0"/>
          </a:p>
        </p:txBody>
      </p:sp>
      <p:sp>
        <p:nvSpPr>
          <p:cNvPr id="52" name="Slide Number Placeholder 51">
            <a:extLst>
              <a:ext uri="{FF2B5EF4-FFF2-40B4-BE49-F238E27FC236}">
                <a16:creationId xmlns:a16="http://schemas.microsoft.com/office/drawing/2014/main" id="{1E8FA1CC-D727-E347-AD81-8467BBD93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/>
              <a:t>Slide </a:t>
            </a:r>
            <a:fld id="{A9CCF425-CF00-4FD3-8AE9-FE684B4C5B0A}" type="slidenum">
              <a:rPr lang="en-GB" smtClean="0"/>
              <a:pPr/>
              <a:t>13</a:t>
            </a:fld>
            <a:r>
              <a:rPr lang="en-GB"/>
              <a:t> of 50</a:t>
            </a:r>
            <a:endParaRPr lang="en-GB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E74E1BA-AD7C-5790-559F-B5286A6046BB}"/>
              </a:ext>
            </a:extLst>
          </p:cNvPr>
          <p:cNvSpPr txBox="1"/>
          <p:nvPr/>
        </p:nvSpPr>
        <p:spPr>
          <a:xfrm>
            <a:off x="2619885" y="3988863"/>
            <a:ext cx="92672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masis MT Pro" panose="02040504050005020304" pitchFamily="18" charset="0"/>
              </a:rPr>
              <a:t>A couldn’t dare to list anything in this slide.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  <a:latin typeface="Amasis MT Pro" panose="020405040500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30319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4E5FB084-35F5-EBB3-8677-660D8BBBAB01}"/>
              </a:ext>
            </a:extLst>
          </p:cNvPr>
          <p:cNvGrpSpPr/>
          <p:nvPr/>
        </p:nvGrpSpPr>
        <p:grpSpPr>
          <a:xfrm>
            <a:off x="-7375211" y="1766444"/>
            <a:ext cx="10497214" cy="2917484"/>
            <a:chOff x="765374" y="2049378"/>
            <a:chExt cx="10497214" cy="2917484"/>
          </a:xfrm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C8761BD6-66DB-BD86-3EDC-3D0C01EF5050}"/>
                </a:ext>
              </a:extLst>
            </p:cNvPr>
            <p:cNvSpPr/>
            <p:nvPr/>
          </p:nvSpPr>
          <p:spPr>
            <a:xfrm>
              <a:off x="765374" y="3180313"/>
              <a:ext cx="1311228" cy="655614"/>
            </a:xfrm>
            <a:custGeom>
              <a:avLst/>
              <a:gdLst>
                <a:gd name="connsiteX0" fmla="*/ 0 w 1311228"/>
                <a:gd name="connsiteY0" fmla="*/ 65561 h 655614"/>
                <a:gd name="connsiteX1" fmla="*/ 65561 w 1311228"/>
                <a:gd name="connsiteY1" fmla="*/ 0 h 655614"/>
                <a:gd name="connsiteX2" fmla="*/ 1245667 w 1311228"/>
                <a:gd name="connsiteY2" fmla="*/ 0 h 655614"/>
                <a:gd name="connsiteX3" fmla="*/ 1311228 w 1311228"/>
                <a:gd name="connsiteY3" fmla="*/ 65561 h 655614"/>
                <a:gd name="connsiteX4" fmla="*/ 1311228 w 1311228"/>
                <a:gd name="connsiteY4" fmla="*/ 590053 h 655614"/>
                <a:gd name="connsiteX5" fmla="*/ 1245667 w 1311228"/>
                <a:gd name="connsiteY5" fmla="*/ 655614 h 655614"/>
                <a:gd name="connsiteX6" fmla="*/ 65561 w 1311228"/>
                <a:gd name="connsiteY6" fmla="*/ 655614 h 655614"/>
                <a:gd name="connsiteX7" fmla="*/ 0 w 1311228"/>
                <a:gd name="connsiteY7" fmla="*/ 590053 h 655614"/>
                <a:gd name="connsiteX8" fmla="*/ 0 w 1311228"/>
                <a:gd name="connsiteY8" fmla="*/ 65561 h 655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1228" h="655614">
                  <a:moveTo>
                    <a:pt x="0" y="65561"/>
                  </a:moveTo>
                  <a:cubicBezTo>
                    <a:pt x="0" y="29353"/>
                    <a:pt x="29353" y="0"/>
                    <a:pt x="65561" y="0"/>
                  </a:cubicBezTo>
                  <a:lnTo>
                    <a:pt x="1245667" y="0"/>
                  </a:lnTo>
                  <a:cubicBezTo>
                    <a:pt x="1281875" y="0"/>
                    <a:pt x="1311228" y="29353"/>
                    <a:pt x="1311228" y="65561"/>
                  </a:cubicBezTo>
                  <a:lnTo>
                    <a:pt x="1311228" y="590053"/>
                  </a:lnTo>
                  <a:cubicBezTo>
                    <a:pt x="1311228" y="626261"/>
                    <a:pt x="1281875" y="655614"/>
                    <a:pt x="1245667" y="655614"/>
                  </a:cubicBezTo>
                  <a:lnTo>
                    <a:pt x="65561" y="655614"/>
                  </a:lnTo>
                  <a:cubicBezTo>
                    <a:pt x="29353" y="655614"/>
                    <a:pt x="0" y="626261"/>
                    <a:pt x="0" y="590053"/>
                  </a:cubicBezTo>
                  <a:lnTo>
                    <a:pt x="0" y="65561"/>
                  </a:lnTo>
                  <a:close/>
                </a:path>
              </a:pathLst>
            </a:custGeom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8727" tIns="28727" rIns="28727" bIns="28727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kern="1200" dirty="0"/>
                <a:t>Import Data</a:t>
              </a:r>
              <a:endParaRPr lang="en-GB" sz="1500" kern="1200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81A81D77-EA0C-F967-BB2F-787ACF191809}"/>
                </a:ext>
              </a:extLst>
            </p:cNvPr>
            <p:cNvSpPr/>
            <p:nvPr/>
          </p:nvSpPr>
          <p:spPr>
            <a:xfrm>
              <a:off x="2076603" y="3495464"/>
              <a:ext cx="524491" cy="25312"/>
            </a:xfrm>
            <a:custGeom>
              <a:avLst/>
              <a:gdLst>
                <a:gd name="connsiteX0" fmla="*/ 0 w 524491"/>
                <a:gd name="connsiteY0" fmla="*/ 12656 h 25312"/>
                <a:gd name="connsiteX1" fmla="*/ 524491 w 524491"/>
                <a:gd name="connsiteY1" fmla="*/ 12656 h 25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24491" h="25312">
                  <a:moveTo>
                    <a:pt x="0" y="12656"/>
                  </a:moveTo>
                  <a:lnTo>
                    <a:pt x="524491" y="12656"/>
                  </a:lnTo>
                </a:path>
              </a:pathLst>
            </a:custGeom>
            <a:noFill/>
          </p:spPr>
          <p:style>
            <a:lnRef idx="2">
              <a:schemeClr val="dk1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dk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61833" tIns="-456" rIns="261834" bIns="-456" numCol="1" spcCol="1270" anchor="ctr" anchorCtr="0">
              <a:noAutofit/>
            </a:bodyPr>
            <a:lstStyle/>
            <a:p>
              <a:pPr marL="0" lvl="0" indent="0" algn="ctr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GB" sz="500" kern="120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31E251C9-5A6B-B248-DB89-1CF983DA5231}"/>
                </a:ext>
              </a:extLst>
            </p:cNvPr>
            <p:cNvSpPr/>
            <p:nvPr/>
          </p:nvSpPr>
          <p:spPr>
            <a:xfrm>
              <a:off x="2601094" y="3180313"/>
              <a:ext cx="1311228" cy="655614"/>
            </a:xfrm>
            <a:custGeom>
              <a:avLst/>
              <a:gdLst>
                <a:gd name="connsiteX0" fmla="*/ 0 w 1311228"/>
                <a:gd name="connsiteY0" fmla="*/ 65561 h 655614"/>
                <a:gd name="connsiteX1" fmla="*/ 65561 w 1311228"/>
                <a:gd name="connsiteY1" fmla="*/ 0 h 655614"/>
                <a:gd name="connsiteX2" fmla="*/ 1245667 w 1311228"/>
                <a:gd name="connsiteY2" fmla="*/ 0 h 655614"/>
                <a:gd name="connsiteX3" fmla="*/ 1311228 w 1311228"/>
                <a:gd name="connsiteY3" fmla="*/ 65561 h 655614"/>
                <a:gd name="connsiteX4" fmla="*/ 1311228 w 1311228"/>
                <a:gd name="connsiteY4" fmla="*/ 590053 h 655614"/>
                <a:gd name="connsiteX5" fmla="*/ 1245667 w 1311228"/>
                <a:gd name="connsiteY5" fmla="*/ 655614 h 655614"/>
                <a:gd name="connsiteX6" fmla="*/ 65561 w 1311228"/>
                <a:gd name="connsiteY6" fmla="*/ 655614 h 655614"/>
                <a:gd name="connsiteX7" fmla="*/ 0 w 1311228"/>
                <a:gd name="connsiteY7" fmla="*/ 590053 h 655614"/>
                <a:gd name="connsiteX8" fmla="*/ 0 w 1311228"/>
                <a:gd name="connsiteY8" fmla="*/ 65561 h 655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1228" h="655614">
                  <a:moveTo>
                    <a:pt x="0" y="65561"/>
                  </a:moveTo>
                  <a:cubicBezTo>
                    <a:pt x="0" y="29353"/>
                    <a:pt x="29353" y="0"/>
                    <a:pt x="65561" y="0"/>
                  </a:cubicBezTo>
                  <a:lnTo>
                    <a:pt x="1245667" y="0"/>
                  </a:lnTo>
                  <a:cubicBezTo>
                    <a:pt x="1281875" y="0"/>
                    <a:pt x="1311228" y="29353"/>
                    <a:pt x="1311228" y="65561"/>
                  </a:cubicBezTo>
                  <a:lnTo>
                    <a:pt x="1311228" y="590053"/>
                  </a:lnTo>
                  <a:cubicBezTo>
                    <a:pt x="1311228" y="626261"/>
                    <a:pt x="1281875" y="655614"/>
                    <a:pt x="1245667" y="655614"/>
                  </a:cubicBezTo>
                  <a:lnTo>
                    <a:pt x="65561" y="655614"/>
                  </a:lnTo>
                  <a:cubicBezTo>
                    <a:pt x="29353" y="655614"/>
                    <a:pt x="0" y="626261"/>
                    <a:pt x="0" y="590053"/>
                  </a:cubicBezTo>
                  <a:lnTo>
                    <a:pt x="0" y="65561"/>
                  </a:lnTo>
                  <a:close/>
                </a:path>
              </a:pathLst>
            </a:custGeom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8727" tIns="28727" rIns="28727" bIns="28727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kern="1200" dirty="0"/>
                <a:t>Perform Data Wrangling</a:t>
              </a:r>
              <a:endParaRPr lang="en-GB" sz="1500" kern="1200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5D6CB72A-6FB0-F753-A319-EEFD3FA3B8F0}"/>
                </a:ext>
              </a:extLst>
            </p:cNvPr>
            <p:cNvSpPr/>
            <p:nvPr/>
          </p:nvSpPr>
          <p:spPr>
            <a:xfrm>
              <a:off x="3912323" y="3495464"/>
              <a:ext cx="524491" cy="25312"/>
            </a:xfrm>
            <a:custGeom>
              <a:avLst/>
              <a:gdLst>
                <a:gd name="connsiteX0" fmla="*/ 0 w 524491"/>
                <a:gd name="connsiteY0" fmla="*/ 12656 h 25312"/>
                <a:gd name="connsiteX1" fmla="*/ 524491 w 524491"/>
                <a:gd name="connsiteY1" fmla="*/ 12656 h 25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24491" h="25312">
                  <a:moveTo>
                    <a:pt x="0" y="12656"/>
                  </a:moveTo>
                  <a:lnTo>
                    <a:pt x="524491" y="12656"/>
                  </a:lnTo>
                </a:path>
              </a:pathLst>
            </a:custGeom>
            <a:noFill/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dk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61834" tIns="-456" rIns="261833" bIns="-456" numCol="1" spcCol="1270" anchor="ctr" anchorCtr="0">
              <a:noAutofit/>
            </a:bodyPr>
            <a:lstStyle/>
            <a:p>
              <a:pPr marL="0" lvl="0" indent="0" algn="ctr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GB" sz="500" kern="120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128B8B0F-A3A2-5E25-EDBE-CC1B89F6E1C8}"/>
                </a:ext>
              </a:extLst>
            </p:cNvPr>
            <p:cNvSpPr/>
            <p:nvPr/>
          </p:nvSpPr>
          <p:spPr>
            <a:xfrm>
              <a:off x="4436815" y="3180313"/>
              <a:ext cx="1311228" cy="655614"/>
            </a:xfrm>
            <a:custGeom>
              <a:avLst/>
              <a:gdLst>
                <a:gd name="connsiteX0" fmla="*/ 0 w 1311228"/>
                <a:gd name="connsiteY0" fmla="*/ 65561 h 655614"/>
                <a:gd name="connsiteX1" fmla="*/ 65561 w 1311228"/>
                <a:gd name="connsiteY1" fmla="*/ 0 h 655614"/>
                <a:gd name="connsiteX2" fmla="*/ 1245667 w 1311228"/>
                <a:gd name="connsiteY2" fmla="*/ 0 h 655614"/>
                <a:gd name="connsiteX3" fmla="*/ 1311228 w 1311228"/>
                <a:gd name="connsiteY3" fmla="*/ 65561 h 655614"/>
                <a:gd name="connsiteX4" fmla="*/ 1311228 w 1311228"/>
                <a:gd name="connsiteY4" fmla="*/ 590053 h 655614"/>
                <a:gd name="connsiteX5" fmla="*/ 1245667 w 1311228"/>
                <a:gd name="connsiteY5" fmla="*/ 655614 h 655614"/>
                <a:gd name="connsiteX6" fmla="*/ 65561 w 1311228"/>
                <a:gd name="connsiteY6" fmla="*/ 655614 h 655614"/>
                <a:gd name="connsiteX7" fmla="*/ 0 w 1311228"/>
                <a:gd name="connsiteY7" fmla="*/ 590053 h 655614"/>
                <a:gd name="connsiteX8" fmla="*/ 0 w 1311228"/>
                <a:gd name="connsiteY8" fmla="*/ 65561 h 655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1228" h="655614">
                  <a:moveTo>
                    <a:pt x="0" y="65561"/>
                  </a:moveTo>
                  <a:cubicBezTo>
                    <a:pt x="0" y="29353"/>
                    <a:pt x="29353" y="0"/>
                    <a:pt x="65561" y="0"/>
                  </a:cubicBezTo>
                  <a:lnTo>
                    <a:pt x="1245667" y="0"/>
                  </a:lnTo>
                  <a:cubicBezTo>
                    <a:pt x="1281875" y="0"/>
                    <a:pt x="1311228" y="29353"/>
                    <a:pt x="1311228" y="65561"/>
                  </a:cubicBezTo>
                  <a:lnTo>
                    <a:pt x="1311228" y="590053"/>
                  </a:lnTo>
                  <a:cubicBezTo>
                    <a:pt x="1311228" y="626261"/>
                    <a:pt x="1281875" y="655614"/>
                    <a:pt x="1245667" y="655614"/>
                  </a:cubicBezTo>
                  <a:lnTo>
                    <a:pt x="65561" y="655614"/>
                  </a:lnTo>
                  <a:cubicBezTo>
                    <a:pt x="29353" y="655614"/>
                    <a:pt x="0" y="626261"/>
                    <a:pt x="0" y="590053"/>
                  </a:cubicBezTo>
                  <a:lnTo>
                    <a:pt x="0" y="65561"/>
                  </a:lnTo>
                  <a:close/>
                </a:path>
              </a:pathLst>
            </a:custGeom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8727" tIns="28727" rIns="28727" bIns="28727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kern="1200" dirty="0"/>
                <a:t>Data Visualization</a:t>
              </a:r>
              <a:endParaRPr lang="en-GB" sz="1500" kern="1200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76DC43A7-B755-5FFE-CC4E-9F23D779EE57}"/>
                </a:ext>
              </a:extLst>
            </p:cNvPr>
            <p:cNvSpPr/>
            <p:nvPr/>
          </p:nvSpPr>
          <p:spPr>
            <a:xfrm>
              <a:off x="5748043" y="3495464"/>
              <a:ext cx="524491" cy="25312"/>
            </a:xfrm>
            <a:custGeom>
              <a:avLst/>
              <a:gdLst>
                <a:gd name="connsiteX0" fmla="*/ 0 w 524491"/>
                <a:gd name="connsiteY0" fmla="*/ 12656 h 25312"/>
                <a:gd name="connsiteX1" fmla="*/ 524491 w 524491"/>
                <a:gd name="connsiteY1" fmla="*/ 12656 h 25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24491" h="25312">
                  <a:moveTo>
                    <a:pt x="0" y="12656"/>
                  </a:moveTo>
                  <a:lnTo>
                    <a:pt x="524491" y="12656"/>
                  </a:lnTo>
                </a:path>
              </a:pathLst>
            </a:custGeom>
            <a:noFill/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dk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61834" tIns="-456" rIns="261833" bIns="-456" numCol="1" spcCol="1270" anchor="ctr" anchorCtr="0">
              <a:noAutofit/>
            </a:bodyPr>
            <a:lstStyle/>
            <a:p>
              <a:pPr marL="0" lvl="0" indent="0" algn="ctr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GB" sz="500" kern="120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E7587C96-C9EB-25D6-7A4B-345833AAA987}"/>
                </a:ext>
              </a:extLst>
            </p:cNvPr>
            <p:cNvSpPr/>
            <p:nvPr/>
          </p:nvSpPr>
          <p:spPr>
            <a:xfrm>
              <a:off x="6272535" y="3180313"/>
              <a:ext cx="1311228" cy="655614"/>
            </a:xfrm>
            <a:custGeom>
              <a:avLst/>
              <a:gdLst>
                <a:gd name="connsiteX0" fmla="*/ 0 w 1311228"/>
                <a:gd name="connsiteY0" fmla="*/ 65561 h 655614"/>
                <a:gd name="connsiteX1" fmla="*/ 65561 w 1311228"/>
                <a:gd name="connsiteY1" fmla="*/ 0 h 655614"/>
                <a:gd name="connsiteX2" fmla="*/ 1245667 w 1311228"/>
                <a:gd name="connsiteY2" fmla="*/ 0 h 655614"/>
                <a:gd name="connsiteX3" fmla="*/ 1311228 w 1311228"/>
                <a:gd name="connsiteY3" fmla="*/ 65561 h 655614"/>
                <a:gd name="connsiteX4" fmla="*/ 1311228 w 1311228"/>
                <a:gd name="connsiteY4" fmla="*/ 590053 h 655614"/>
                <a:gd name="connsiteX5" fmla="*/ 1245667 w 1311228"/>
                <a:gd name="connsiteY5" fmla="*/ 655614 h 655614"/>
                <a:gd name="connsiteX6" fmla="*/ 65561 w 1311228"/>
                <a:gd name="connsiteY6" fmla="*/ 655614 h 655614"/>
                <a:gd name="connsiteX7" fmla="*/ 0 w 1311228"/>
                <a:gd name="connsiteY7" fmla="*/ 590053 h 655614"/>
                <a:gd name="connsiteX8" fmla="*/ 0 w 1311228"/>
                <a:gd name="connsiteY8" fmla="*/ 65561 h 655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1228" h="655614">
                  <a:moveTo>
                    <a:pt x="0" y="65561"/>
                  </a:moveTo>
                  <a:cubicBezTo>
                    <a:pt x="0" y="29353"/>
                    <a:pt x="29353" y="0"/>
                    <a:pt x="65561" y="0"/>
                  </a:cubicBezTo>
                  <a:lnTo>
                    <a:pt x="1245667" y="0"/>
                  </a:lnTo>
                  <a:cubicBezTo>
                    <a:pt x="1281875" y="0"/>
                    <a:pt x="1311228" y="29353"/>
                    <a:pt x="1311228" y="65561"/>
                  </a:cubicBezTo>
                  <a:lnTo>
                    <a:pt x="1311228" y="590053"/>
                  </a:lnTo>
                  <a:cubicBezTo>
                    <a:pt x="1311228" y="626261"/>
                    <a:pt x="1281875" y="655614"/>
                    <a:pt x="1245667" y="655614"/>
                  </a:cubicBezTo>
                  <a:lnTo>
                    <a:pt x="65561" y="655614"/>
                  </a:lnTo>
                  <a:cubicBezTo>
                    <a:pt x="29353" y="655614"/>
                    <a:pt x="0" y="626261"/>
                    <a:pt x="0" y="590053"/>
                  </a:cubicBezTo>
                  <a:lnTo>
                    <a:pt x="0" y="65561"/>
                  </a:lnTo>
                  <a:close/>
                </a:path>
              </a:pathLst>
            </a:custGeom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8727" tIns="28727" rIns="28727" bIns="28727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kern="1200" dirty="0"/>
                <a:t>Statistical Analysis</a:t>
              </a:r>
              <a:endParaRPr lang="en-GB" sz="1500" kern="1200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F660519B-E2B8-CB29-4B86-B376768D7FDE}"/>
                </a:ext>
              </a:extLst>
            </p:cNvPr>
            <p:cNvSpPr/>
            <p:nvPr/>
          </p:nvSpPr>
          <p:spPr>
            <a:xfrm rot="17692822">
              <a:off x="7222691" y="2929996"/>
              <a:ext cx="1246637" cy="25312"/>
            </a:xfrm>
            <a:custGeom>
              <a:avLst/>
              <a:gdLst>
                <a:gd name="connsiteX0" fmla="*/ 0 w 1246637"/>
                <a:gd name="connsiteY0" fmla="*/ 12656 h 25312"/>
                <a:gd name="connsiteX1" fmla="*/ 1246637 w 1246637"/>
                <a:gd name="connsiteY1" fmla="*/ 12656 h 25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6637" h="25312">
                  <a:moveTo>
                    <a:pt x="0" y="12656"/>
                  </a:moveTo>
                  <a:lnTo>
                    <a:pt x="1246637" y="12656"/>
                  </a:lnTo>
                </a:path>
              </a:pathLst>
            </a:custGeom>
            <a:noFill/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dk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04852" tIns="-18509" rIns="604853" bIns="-18511" numCol="1" spcCol="1270" anchor="ctr" anchorCtr="0">
              <a:noAutofit/>
            </a:bodyPr>
            <a:lstStyle/>
            <a:p>
              <a:pPr marL="0" lvl="0" indent="0" algn="ctr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GB" sz="500" kern="120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D850CFEA-CA0E-F3FF-38BC-45F77DD04103}"/>
                </a:ext>
              </a:extLst>
            </p:cNvPr>
            <p:cNvSpPr/>
            <p:nvPr/>
          </p:nvSpPr>
          <p:spPr>
            <a:xfrm>
              <a:off x="8108255" y="2049378"/>
              <a:ext cx="1311228" cy="655614"/>
            </a:xfrm>
            <a:custGeom>
              <a:avLst/>
              <a:gdLst>
                <a:gd name="connsiteX0" fmla="*/ 0 w 1311228"/>
                <a:gd name="connsiteY0" fmla="*/ 65561 h 655614"/>
                <a:gd name="connsiteX1" fmla="*/ 65561 w 1311228"/>
                <a:gd name="connsiteY1" fmla="*/ 0 h 655614"/>
                <a:gd name="connsiteX2" fmla="*/ 1245667 w 1311228"/>
                <a:gd name="connsiteY2" fmla="*/ 0 h 655614"/>
                <a:gd name="connsiteX3" fmla="*/ 1311228 w 1311228"/>
                <a:gd name="connsiteY3" fmla="*/ 65561 h 655614"/>
                <a:gd name="connsiteX4" fmla="*/ 1311228 w 1311228"/>
                <a:gd name="connsiteY4" fmla="*/ 590053 h 655614"/>
                <a:gd name="connsiteX5" fmla="*/ 1245667 w 1311228"/>
                <a:gd name="connsiteY5" fmla="*/ 655614 h 655614"/>
                <a:gd name="connsiteX6" fmla="*/ 65561 w 1311228"/>
                <a:gd name="connsiteY6" fmla="*/ 655614 h 655614"/>
                <a:gd name="connsiteX7" fmla="*/ 0 w 1311228"/>
                <a:gd name="connsiteY7" fmla="*/ 590053 h 655614"/>
                <a:gd name="connsiteX8" fmla="*/ 0 w 1311228"/>
                <a:gd name="connsiteY8" fmla="*/ 65561 h 655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1228" h="655614">
                  <a:moveTo>
                    <a:pt x="0" y="65561"/>
                  </a:moveTo>
                  <a:cubicBezTo>
                    <a:pt x="0" y="29353"/>
                    <a:pt x="29353" y="0"/>
                    <a:pt x="65561" y="0"/>
                  </a:cubicBezTo>
                  <a:lnTo>
                    <a:pt x="1245667" y="0"/>
                  </a:lnTo>
                  <a:cubicBezTo>
                    <a:pt x="1281875" y="0"/>
                    <a:pt x="1311228" y="29353"/>
                    <a:pt x="1311228" y="65561"/>
                  </a:cubicBezTo>
                  <a:lnTo>
                    <a:pt x="1311228" y="590053"/>
                  </a:lnTo>
                  <a:cubicBezTo>
                    <a:pt x="1311228" y="626261"/>
                    <a:pt x="1281875" y="655614"/>
                    <a:pt x="1245667" y="655614"/>
                  </a:cubicBezTo>
                  <a:lnTo>
                    <a:pt x="65561" y="655614"/>
                  </a:lnTo>
                  <a:cubicBezTo>
                    <a:pt x="29353" y="655614"/>
                    <a:pt x="0" y="626261"/>
                    <a:pt x="0" y="590053"/>
                  </a:cubicBezTo>
                  <a:lnTo>
                    <a:pt x="0" y="65561"/>
                  </a:lnTo>
                  <a:close/>
                </a:path>
              </a:pathLst>
            </a:custGeom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8727" tIns="28727" rIns="28727" bIns="28727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kern="1200" dirty="0"/>
                <a:t>Summarization</a:t>
              </a:r>
              <a:endParaRPr lang="en-GB" sz="1500" kern="1200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5AFF167A-1CC3-4E06-CB74-8B5E875B256B}"/>
                </a:ext>
              </a:extLst>
            </p:cNvPr>
            <p:cNvSpPr/>
            <p:nvPr/>
          </p:nvSpPr>
          <p:spPr>
            <a:xfrm rot="19457599">
              <a:off x="7523053" y="3306975"/>
              <a:ext cx="645913" cy="25312"/>
            </a:xfrm>
            <a:custGeom>
              <a:avLst/>
              <a:gdLst>
                <a:gd name="connsiteX0" fmla="*/ 0 w 645913"/>
                <a:gd name="connsiteY0" fmla="*/ 12656 h 25312"/>
                <a:gd name="connsiteX1" fmla="*/ 645913 w 645913"/>
                <a:gd name="connsiteY1" fmla="*/ 12656 h 25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5913" h="25312">
                  <a:moveTo>
                    <a:pt x="0" y="12656"/>
                  </a:moveTo>
                  <a:lnTo>
                    <a:pt x="645913" y="12656"/>
                  </a:lnTo>
                </a:path>
              </a:pathLst>
            </a:custGeom>
            <a:noFill/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dk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19509" tIns="-3492" rIns="319508" bIns="-3492" numCol="1" spcCol="1270" anchor="ctr" anchorCtr="0">
              <a:noAutofit/>
            </a:bodyPr>
            <a:lstStyle/>
            <a:p>
              <a:pPr marL="0" lvl="0" indent="0" algn="ctr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GB" sz="500" kern="120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52E2719E-BAF2-55B5-56B7-5B42A9F5AF48}"/>
                </a:ext>
              </a:extLst>
            </p:cNvPr>
            <p:cNvSpPr/>
            <p:nvPr/>
          </p:nvSpPr>
          <p:spPr>
            <a:xfrm>
              <a:off x="8108255" y="2803334"/>
              <a:ext cx="1311228" cy="655614"/>
            </a:xfrm>
            <a:custGeom>
              <a:avLst/>
              <a:gdLst>
                <a:gd name="connsiteX0" fmla="*/ 0 w 1311228"/>
                <a:gd name="connsiteY0" fmla="*/ 65561 h 655614"/>
                <a:gd name="connsiteX1" fmla="*/ 65561 w 1311228"/>
                <a:gd name="connsiteY1" fmla="*/ 0 h 655614"/>
                <a:gd name="connsiteX2" fmla="*/ 1245667 w 1311228"/>
                <a:gd name="connsiteY2" fmla="*/ 0 h 655614"/>
                <a:gd name="connsiteX3" fmla="*/ 1311228 w 1311228"/>
                <a:gd name="connsiteY3" fmla="*/ 65561 h 655614"/>
                <a:gd name="connsiteX4" fmla="*/ 1311228 w 1311228"/>
                <a:gd name="connsiteY4" fmla="*/ 590053 h 655614"/>
                <a:gd name="connsiteX5" fmla="*/ 1245667 w 1311228"/>
                <a:gd name="connsiteY5" fmla="*/ 655614 h 655614"/>
                <a:gd name="connsiteX6" fmla="*/ 65561 w 1311228"/>
                <a:gd name="connsiteY6" fmla="*/ 655614 h 655614"/>
                <a:gd name="connsiteX7" fmla="*/ 0 w 1311228"/>
                <a:gd name="connsiteY7" fmla="*/ 590053 h 655614"/>
                <a:gd name="connsiteX8" fmla="*/ 0 w 1311228"/>
                <a:gd name="connsiteY8" fmla="*/ 65561 h 655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1228" h="655614">
                  <a:moveTo>
                    <a:pt x="0" y="65561"/>
                  </a:moveTo>
                  <a:cubicBezTo>
                    <a:pt x="0" y="29353"/>
                    <a:pt x="29353" y="0"/>
                    <a:pt x="65561" y="0"/>
                  </a:cubicBezTo>
                  <a:lnTo>
                    <a:pt x="1245667" y="0"/>
                  </a:lnTo>
                  <a:cubicBezTo>
                    <a:pt x="1281875" y="0"/>
                    <a:pt x="1311228" y="29353"/>
                    <a:pt x="1311228" y="65561"/>
                  </a:cubicBezTo>
                  <a:lnTo>
                    <a:pt x="1311228" y="590053"/>
                  </a:lnTo>
                  <a:cubicBezTo>
                    <a:pt x="1311228" y="626261"/>
                    <a:pt x="1281875" y="655614"/>
                    <a:pt x="1245667" y="655614"/>
                  </a:cubicBezTo>
                  <a:lnTo>
                    <a:pt x="65561" y="655614"/>
                  </a:lnTo>
                  <a:cubicBezTo>
                    <a:pt x="29353" y="655614"/>
                    <a:pt x="0" y="626261"/>
                    <a:pt x="0" y="590053"/>
                  </a:cubicBezTo>
                  <a:lnTo>
                    <a:pt x="0" y="65561"/>
                  </a:lnTo>
                  <a:close/>
                </a:path>
              </a:pathLst>
            </a:custGeom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8727" tIns="28727" rIns="28727" bIns="28727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kern="1200" dirty="0"/>
                <a:t>Hypothesis Testing</a:t>
              </a:r>
              <a:endParaRPr lang="en-GB" sz="1500" kern="1200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BF376899-F52B-19F7-7D68-80CE271CAE0B}"/>
                </a:ext>
              </a:extLst>
            </p:cNvPr>
            <p:cNvSpPr/>
            <p:nvPr/>
          </p:nvSpPr>
          <p:spPr>
            <a:xfrm rot="2142401">
              <a:off x="7523053" y="3683953"/>
              <a:ext cx="645913" cy="25312"/>
            </a:xfrm>
            <a:custGeom>
              <a:avLst/>
              <a:gdLst>
                <a:gd name="connsiteX0" fmla="*/ 0 w 645913"/>
                <a:gd name="connsiteY0" fmla="*/ 12656 h 25312"/>
                <a:gd name="connsiteX1" fmla="*/ 645913 w 645913"/>
                <a:gd name="connsiteY1" fmla="*/ 12656 h 25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5913" h="25312">
                  <a:moveTo>
                    <a:pt x="0" y="12656"/>
                  </a:moveTo>
                  <a:lnTo>
                    <a:pt x="645913" y="12656"/>
                  </a:lnTo>
                </a:path>
              </a:pathLst>
            </a:custGeom>
            <a:noFill/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dk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19508" tIns="-3493" rIns="319509" bIns="-3491" numCol="1" spcCol="1270" anchor="ctr" anchorCtr="0">
              <a:noAutofit/>
            </a:bodyPr>
            <a:lstStyle/>
            <a:p>
              <a:pPr marL="0" lvl="0" indent="0" algn="ctr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GB" sz="500" kern="120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706BD452-3413-3396-F0EA-C15EAC504F89}"/>
                </a:ext>
              </a:extLst>
            </p:cNvPr>
            <p:cNvSpPr/>
            <p:nvPr/>
          </p:nvSpPr>
          <p:spPr>
            <a:xfrm>
              <a:off x="8108255" y="3557291"/>
              <a:ext cx="1311228" cy="655614"/>
            </a:xfrm>
            <a:custGeom>
              <a:avLst/>
              <a:gdLst>
                <a:gd name="connsiteX0" fmla="*/ 0 w 1311228"/>
                <a:gd name="connsiteY0" fmla="*/ 65561 h 655614"/>
                <a:gd name="connsiteX1" fmla="*/ 65561 w 1311228"/>
                <a:gd name="connsiteY1" fmla="*/ 0 h 655614"/>
                <a:gd name="connsiteX2" fmla="*/ 1245667 w 1311228"/>
                <a:gd name="connsiteY2" fmla="*/ 0 h 655614"/>
                <a:gd name="connsiteX3" fmla="*/ 1311228 w 1311228"/>
                <a:gd name="connsiteY3" fmla="*/ 65561 h 655614"/>
                <a:gd name="connsiteX4" fmla="*/ 1311228 w 1311228"/>
                <a:gd name="connsiteY4" fmla="*/ 590053 h 655614"/>
                <a:gd name="connsiteX5" fmla="*/ 1245667 w 1311228"/>
                <a:gd name="connsiteY5" fmla="*/ 655614 h 655614"/>
                <a:gd name="connsiteX6" fmla="*/ 65561 w 1311228"/>
                <a:gd name="connsiteY6" fmla="*/ 655614 h 655614"/>
                <a:gd name="connsiteX7" fmla="*/ 0 w 1311228"/>
                <a:gd name="connsiteY7" fmla="*/ 590053 h 655614"/>
                <a:gd name="connsiteX8" fmla="*/ 0 w 1311228"/>
                <a:gd name="connsiteY8" fmla="*/ 65561 h 655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1228" h="655614">
                  <a:moveTo>
                    <a:pt x="0" y="65561"/>
                  </a:moveTo>
                  <a:cubicBezTo>
                    <a:pt x="0" y="29353"/>
                    <a:pt x="29353" y="0"/>
                    <a:pt x="65561" y="0"/>
                  </a:cubicBezTo>
                  <a:lnTo>
                    <a:pt x="1245667" y="0"/>
                  </a:lnTo>
                  <a:cubicBezTo>
                    <a:pt x="1281875" y="0"/>
                    <a:pt x="1311228" y="29353"/>
                    <a:pt x="1311228" y="65561"/>
                  </a:cubicBezTo>
                  <a:lnTo>
                    <a:pt x="1311228" y="590053"/>
                  </a:lnTo>
                  <a:cubicBezTo>
                    <a:pt x="1311228" y="626261"/>
                    <a:pt x="1281875" y="655614"/>
                    <a:pt x="1245667" y="655614"/>
                  </a:cubicBezTo>
                  <a:lnTo>
                    <a:pt x="65561" y="655614"/>
                  </a:lnTo>
                  <a:cubicBezTo>
                    <a:pt x="29353" y="655614"/>
                    <a:pt x="0" y="626261"/>
                    <a:pt x="0" y="590053"/>
                  </a:cubicBezTo>
                  <a:lnTo>
                    <a:pt x="0" y="65561"/>
                  </a:lnTo>
                  <a:close/>
                </a:path>
              </a:pathLst>
            </a:custGeom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8727" tIns="28727" rIns="28727" bIns="28727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kern="1200" dirty="0"/>
                <a:t>Modeling</a:t>
              </a:r>
              <a:endParaRPr lang="en-GB" sz="1500" kern="1200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C0EA2805-0564-A045-C2A1-7FA61A174A72}"/>
                </a:ext>
              </a:extLst>
            </p:cNvPr>
            <p:cNvSpPr/>
            <p:nvPr/>
          </p:nvSpPr>
          <p:spPr>
            <a:xfrm rot="3907178">
              <a:off x="7222691" y="4060931"/>
              <a:ext cx="1246637" cy="25312"/>
            </a:xfrm>
            <a:custGeom>
              <a:avLst/>
              <a:gdLst>
                <a:gd name="connsiteX0" fmla="*/ 0 w 1246637"/>
                <a:gd name="connsiteY0" fmla="*/ 12656 h 25312"/>
                <a:gd name="connsiteX1" fmla="*/ 1246637 w 1246637"/>
                <a:gd name="connsiteY1" fmla="*/ 12656 h 25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6637" h="25312">
                  <a:moveTo>
                    <a:pt x="0" y="12656"/>
                  </a:moveTo>
                  <a:lnTo>
                    <a:pt x="1246637" y="12656"/>
                  </a:lnTo>
                </a:path>
              </a:pathLst>
            </a:custGeom>
            <a:noFill/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dk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04853" tIns="-18510" rIns="604852" bIns="-18510" numCol="1" spcCol="1270" anchor="ctr" anchorCtr="0">
              <a:noAutofit/>
            </a:bodyPr>
            <a:lstStyle/>
            <a:p>
              <a:pPr marL="0" lvl="0" indent="0" algn="ctr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GB" sz="500" kern="120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445661E1-84E4-C5FE-E981-E2C9423E1360}"/>
                </a:ext>
              </a:extLst>
            </p:cNvPr>
            <p:cNvSpPr/>
            <p:nvPr/>
          </p:nvSpPr>
          <p:spPr>
            <a:xfrm>
              <a:off x="8108255" y="4311248"/>
              <a:ext cx="1311228" cy="655614"/>
            </a:xfrm>
            <a:custGeom>
              <a:avLst/>
              <a:gdLst>
                <a:gd name="connsiteX0" fmla="*/ 0 w 1311228"/>
                <a:gd name="connsiteY0" fmla="*/ 65561 h 655614"/>
                <a:gd name="connsiteX1" fmla="*/ 65561 w 1311228"/>
                <a:gd name="connsiteY1" fmla="*/ 0 h 655614"/>
                <a:gd name="connsiteX2" fmla="*/ 1245667 w 1311228"/>
                <a:gd name="connsiteY2" fmla="*/ 0 h 655614"/>
                <a:gd name="connsiteX3" fmla="*/ 1311228 w 1311228"/>
                <a:gd name="connsiteY3" fmla="*/ 65561 h 655614"/>
                <a:gd name="connsiteX4" fmla="*/ 1311228 w 1311228"/>
                <a:gd name="connsiteY4" fmla="*/ 590053 h 655614"/>
                <a:gd name="connsiteX5" fmla="*/ 1245667 w 1311228"/>
                <a:gd name="connsiteY5" fmla="*/ 655614 h 655614"/>
                <a:gd name="connsiteX6" fmla="*/ 65561 w 1311228"/>
                <a:gd name="connsiteY6" fmla="*/ 655614 h 655614"/>
                <a:gd name="connsiteX7" fmla="*/ 0 w 1311228"/>
                <a:gd name="connsiteY7" fmla="*/ 590053 h 655614"/>
                <a:gd name="connsiteX8" fmla="*/ 0 w 1311228"/>
                <a:gd name="connsiteY8" fmla="*/ 65561 h 655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1228" h="655614">
                  <a:moveTo>
                    <a:pt x="0" y="65561"/>
                  </a:moveTo>
                  <a:cubicBezTo>
                    <a:pt x="0" y="29353"/>
                    <a:pt x="29353" y="0"/>
                    <a:pt x="65561" y="0"/>
                  </a:cubicBezTo>
                  <a:lnTo>
                    <a:pt x="1245667" y="0"/>
                  </a:lnTo>
                  <a:cubicBezTo>
                    <a:pt x="1281875" y="0"/>
                    <a:pt x="1311228" y="29353"/>
                    <a:pt x="1311228" y="65561"/>
                  </a:cubicBezTo>
                  <a:lnTo>
                    <a:pt x="1311228" y="590053"/>
                  </a:lnTo>
                  <a:cubicBezTo>
                    <a:pt x="1311228" y="626261"/>
                    <a:pt x="1281875" y="655614"/>
                    <a:pt x="1245667" y="655614"/>
                  </a:cubicBezTo>
                  <a:lnTo>
                    <a:pt x="65561" y="655614"/>
                  </a:lnTo>
                  <a:cubicBezTo>
                    <a:pt x="29353" y="655614"/>
                    <a:pt x="0" y="626261"/>
                    <a:pt x="0" y="590053"/>
                  </a:cubicBezTo>
                  <a:lnTo>
                    <a:pt x="0" y="65561"/>
                  </a:lnTo>
                  <a:close/>
                </a:path>
              </a:pathLst>
            </a:custGeom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8727" tIns="28727" rIns="28727" bIns="28727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kern="1200" dirty="0"/>
                <a:t>Machine Learning</a:t>
              </a:r>
              <a:endParaRPr lang="en-GB" sz="1500" kern="1200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54B0B3C9-D5CC-6239-825B-6B0F47681E66}"/>
                </a:ext>
              </a:extLst>
            </p:cNvPr>
            <p:cNvSpPr/>
            <p:nvPr/>
          </p:nvSpPr>
          <p:spPr>
            <a:xfrm>
              <a:off x="9951360" y="3174988"/>
              <a:ext cx="1311228" cy="655614"/>
            </a:xfrm>
            <a:custGeom>
              <a:avLst/>
              <a:gdLst>
                <a:gd name="connsiteX0" fmla="*/ 0 w 1311228"/>
                <a:gd name="connsiteY0" fmla="*/ 65561 h 655614"/>
                <a:gd name="connsiteX1" fmla="*/ 65561 w 1311228"/>
                <a:gd name="connsiteY1" fmla="*/ 0 h 655614"/>
                <a:gd name="connsiteX2" fmla="*/ 1245667 w 1311228"/>
                <a:gd name="connsiteY2" fmla="*/ 0 h 655614"/>
                <a:gd name="connsiteX3" fmla="*/ 1311228 w 1311228"/>
                <a:gd name="connsiteY3" fmla="*/ 65561 h 655614"/>
                <a:gd name="connsiteX4" fmla="*/ 1311228 w 1311228"/>
                <a:gd name="connsiteY4" fmla="*/ 590053 h 655614"/>
                <a:gd name="connsiteX5" fmla="*/ 1245667 w 1311228"/>
                <a:gd name="connsiteY5" fmla="*/ 655614 h 655614"/>
                <a:gd name="connsiteX6" fmla="*/ 65561 w 1311228"/>
                <a:gd name="connsiteY6" fmla="*/ 655614 h 655614"/>
                <a:gd name="connsiteX7" fmla="*/ 0 w 1311228"/>
                <a:gd name="connsiteY7" fmla="*/ 590053 h 655614"/>
                <a:gd name="connsiteX8" fmla="*/ 0 w 1311228"/>
                <a:gd name="connsiteY8" fmla="*/ 65561 h 655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1228" h="655614">
                  <a:moveTo>
                    <a:pt x="0" y="65561"/>
                  </a:moveTo>
                  <a:cubicBezTo>
                    <a:pt x="0" y="29353"/>
                    <a:pt x="29353" y="0"/>
                    <a:pt x="65561" y="0"/>
                  </a:cubicBezTo>
                  <a:lnTo>
                    <a:pt x="1245667" y="0"/>
                  </a:lnTo>
                  <a:cubicBezTo>
                    <a:pt x="1281875" y="0"/>
                    <a:pt x="1311228" y="29353"/>
                    <a:pt x="1311228" y="65561"/>
                  </a:cubicBezTo>
                  <a:lnTo>
                    <a:pt x="1311228" y="590053"/>
                  </a:lnTo>
                  <a:cubicBezTo>
                    <a:pt x="1311228" y="626261"/>
                    <a:pt x="1281875" y="655614"/>
                    <a:pt x="1245667" y="655614"/>
                  </a:cubicBezTo>
                  <a:lnTo>
                    <a:pt x="65561" y="655614"/>
                  </a:lnTo>
                  <a:cubicBezTo>
                    <a:pt x="29353" y="655614"/>
                    <a:pt x="0" y="626261"/>
                    <a:pt x="0" y="590053"/>
                  </a:cubicBezTo>
                  <a:lnTo>
                    <a:pt x="0" y="65561"/>
                  </a:lnTo>
                  <a:close/>
                </a:path>
              </a:pathLst>
            </a:custGeom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8727" tIns="28727" rIns="28727" bIns="28727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kern="1200" dirty="0"/>
                <a:t>Reporting</a:t>
              </a:r>
              <a:endParaRPr lang="en-GB" sz="1500" kern="1200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D050050C-0887-9C67-DA7E-6A49142D3465}"/>
                </a:ext>
              </a:extLst>
            </p:cNvPr>
            <p:cNvSpPr/>
            <p:nvPr/>
          </p:nvSpPr>
          <p:spPr>
            <a:xfrm rot="17692822">
              <a:off x="9058410" y="4078912"/>
              <a:ext cx="1246637" cy="25312"/>
            </a:xfrm>
            <a:custGeom>
              <a:avLst/>
              <a:gdLst>
                <a:gd name="connsiteX0" fmla="*/ 0 w 1246637"/>
                <a:gd name="connsiteY0" fmla="*/ 12656 h 25312"/>
                <a:gd name="connsiteX1" fmla="*/ 1246637 w 1246637"/>
                <a:gd name="connsiteY1" fmla="*/ 12656 h 25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6637" h="25312">
                  <a:moveTo>
                    <a:pt x="0" y="12656"/>
                  </a:moveTo>
                  <a:lnTo>
                    <a:pt x="1246637" y="12656"/>
                  </a:lnTo>
                </a:path>
              </a:pathLst>
            </a:custGeom>
            <a:noFill/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dk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04852" tIns="-18509" rIns="604853" bIns="-18511" numCol="1" spcCol="1270" anchor="ctr" anchorCtr="0">
              <a:noAutofit/>
            </a:bodyPr>
            <a:lstStyle/>
            <a:p>
              <a:pPr marL="0" lvl="0" indent="0" algn="ctr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GB" sz="500" kern="120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7DEA9484-B045-281E-AD73-FFCE51FAADAA}"/>
                </a:ext>
              </a:extLst>
            </p:cNvPr>
            <p:cNvSpPr/>
            <p:nvPr/>
          </p:nvSpPr>
          <p:spPr>
            <a:xfrm rot="3907178">
              <a:off x="9058409" y="2929997"/>
              <a:ext cx="1246637" cy="25312"/>
            </a:xfrm>
            <a:custGeom>
              <a:avLst/>
              <a:gdLst>
                <a:gd name="connsiteX0" fmla="*/ 0 w 1246637"/>
                <a:gd name="connsiteY0" fmla="*/ 12656 h 25312"/>
                <a:gd name="connsiteX1" fmla="*/ 1246637 w 1246637"/>
                <a:gd name="connsiteY1" fmla="*/ 12656 h 25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6637" h="25312">
                  <a:moveTo>
                    <a:pt x="0" y="12656"/>
                  </a:moveTo>
                  <a:lnTo>
                    <a:pt x="1246637" y="12656"/>
                  </a:lnTo>
                </a:path>
              </a:pathLst>
            </a:custGeom>
            <a:noFill/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dk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04853" tIns="-18510" rIns="604852" bIns="-18510" numCol="1" spcCol="1270" anchor="ctr" anchorCtr="0">
              <a:noAutofit/>
            </a:bodyPr>
            <a:lstStyle/>
            <a:p>
              <a:pPr marL="0" lvl="0" indent="0" algn="ctr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GB" sz="500" kern="120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EEE5D934-7633-B8B1-5AD0-418B43BED171}"/>
                </a:ext>
              </a:extLst>
            </p:cNvPr>
            <p:cNvSpPr/>
            <p:nvPr/>
          </p:nvSpPr>
          <p:spPr>
            <a:xfrm rot="19457599">
              <a:off x="9375154" y="3683953"/>
              <a:ext cx="645913" cy="25312"/>
            </a:xfrm>
            <a:custGeom>
              <a:avLst/>
              <a:gdLst>
                <a:gd name="connsiteX0" fmla="*/ 0 w 645913"/>
                <a:gd name="connsiteY0" fmla="*/ 12656 h 25312"/>
                <a:gd name="connsiteX1" fmla="*/ 645913 w 645913"/>
                <a:gd name="connsiteY1" fmla="*/ 12656 h 25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5913" h="25312">
                  <a:moveTo>
                    <a:pt x="0" y="12656"/>
                  </a:moveTo>
                  <a:lnTo>
                    <a:pt x="645913" y="12656"/>
                  </a:lnTo>
                </a:path>
              </a:pathLst>
            </a:custGeom>
            <a:noFill/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dk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19509" tIns="-3492" rIns="319508" bIns="-3492" numCol="1" spcCol="1270" anchor="ctr" anchorCtr="0">
              <a:noAutofit/>
            </a:bodyPr>
            <a:lstStyle/>
            <a:p>
              <a:pPr marL="0" lvl="0" indent="0" algn="ctr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GB" sz="500" kern="120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4667E0E0-60A8-AB3A-C95C-FB525FB34851}"/>
                </a:ext>
              </a:extLst>
            </p:cNvPr>
            <p:cNvSpPr/>
            <p:nvPr/>
          </p:nvSpPr>
          <p:spPr>
            <a:xfrm rot="2142401">
              <a:off x="9358771" y="3301101"/>
              <a:ext cx="645913" cy="25312"/>
            </a:xfrm>
            <a:custGeom>
              <a:avLst/>
              <a:gdLst>
                <a:gd name="connsiteX0" fmla="*/ 0 w 645913"/>
                <a:gd name="connsiteY0" fmla="*/ 12656 h 25312"/>
                <a:gd name="connsiteX1" fmla="*/ 645913 w 645913"/>
                <a:gd name="connsiteY1" fmla="*/ 12656 h 25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5913" h="25312">
                  <a:moveTo>
                    <a:pt x="0" y="12656"/>
                  </a:moveTo>
                  <a:lnTo>
                    <a:pt x="645913" y="12656"/>
                  </a:lnTo>
                </a:path>
              </a:pathLst>
            </a:custGeom>
            <a:noFill/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dk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19508" tIns="-3493" rIns="319509" bIns="-3491" numCol="1" spcCol="1270" anchor="ctr" anchorCtr="0">
              <a:noAutofit/>
            </a:bodyPr>
            <a:lstStyle/>
            <a:p>
              <a:pPr marL="0" lvl="0" indent="0" algn="ctr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GB" sz="500" kern="1200"/>
            </a:p>
          </p:txBody>
        </p:sp>
      </p:grpSp>
      <p:sp>
        <p:nvSpPr>
          <p:cNvPr id="51" name="Footer Placeholder 50">
            <a:extLst>
              <a:ext uri="{FF2B5EF4-FFF2-40B4-BE49-F238E27FC236}">
                <a16:creationId xmlns:a16="http://schemas.microsoft.com/office/drawing/2014/main" id="{D1AFE803-8798-52CF-76D8-AF56DC8B46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 Programming Workshop | Md. Ahsanul Islam</a:t>
            </a:r>
            <a:endParaRPr lang="en-GB" dirty="0"/>
          </a:p>
        </p:txBody>
      </p:sp>
      <p:sp>
        <p:nvSpPr>
          <p:cNvPr id="52" name="Slide Number Placeholder 51">
            <a:extLst>
              <a:ext uri="{FF2B5EF4-FFF2-40B4-BE49-F238E27FC236}">
                <a16:creationId xmlns:a16="http://schemas.microsoft.com/office/drawing/2014/main" id="{1E8FA1CC-D727-E347-AD81-8467BBD93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/>
              <a:t>Slide </a:t>
            </a:r>
            <a:fld id="{A9CCF425-CF00-4FD3-8AE9-FE684B4C5B0A}" type="slidenum">
              <a:rPr lang="en-GB" smtClean="0"/>
              <a:pPr/>
              <a:t>14</a:t>
            </a:fld>
            <a:r>
              <a:rPr lang="en-GB"/>
              <a:t> of 50</a:t>
            </a:r>
            <a:endParaRPr lang="en-GB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E74E1BA-AD7C-5790-559F-B5286A6046BB}"/>
              </a:ext>
            </a:extLst>
          </p:cNvPr>
          <p:cNvSpPr txBox="1"/>
          <p:nvPr/>
        </p:nvSpPr>
        <p:spPr>
          <a:xfrm>
            <a:off x="4938858" y="729190"/>
            <a:ext cx="9267218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Amasis MT Pro" panose="02040504050005020304" pitchFamily="18" charset="0"/>
              </a:rPr>
              <a:t>PDF from </a:t>
            </a:r>
            <a:r>
              <a:rPr lang="en-US" sz="2400" dirty="0" err="1">
                <a:solidFill>
                  <a:schemeClr val="bg1"/>
                </a:solidFill>
                <a:latin typeface="Amasis MT Pro" panose="02040504050005020304" pitchFamily="18" charset="0"/>
              </a:rPr>
              <a:t>rmarkdown</a:t>
            </a:r>
            <a:endParaRPr lang="en-US" sz="2400" dirty="0">
              <a:solidFill>
                <a:schemeClr val="bg1"/>
              </a:solidFill>
              <a:latin typeface="Amasis MT Pro" panose="020405040500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  <a:latin typeface="Amasis MT Pro" panose="020405040500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Amasis MT Pro" panose="02040504050005020304" pitchFamily="18" charset="0"/>
              </a:rPr>
              <a:t>Word file from </a:t>
            </a:r>
            <a:r>
              <a:rPr lang="en-US" sz="2400" dirty="0" err="1">
                <a:solidFill>
                  <a:schemeClr val="bg1"/>
                </a:solidFill>
                <a:latin typeface="Amasis MT Pro" panose="02040504050005020304" pitchFamily="18" charset="0"/>
              </a:rPr>
              <a:t>rmarkdown</a:t>
            </a:r>
            <a:endParaRPr lang="en-US" sz="2400" dirty="0">
              <a:solidFill>
                <a:schemeClr val="bg1"/>
              </a:solidFill>
              <a:latin typeface="Amasis MT Pro" panose="020405040500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  <a:latin typeface="Amasis MT Pro" panose="020405040500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Amasis MT Pro" panose="02040504050005020304" pitchFamily="18" charset="0"/>
              </a:rPr>
              <a:t>HTML file from </a:t>
            </a:r>
            <a:r>
              <a:rPr lang="en-US" sz="2400" dirty="0" err="1">
                <a:solidFill>
                  <a:schemeClr val="bg1"/>
                </a:solidFill>
                <a:latin typeface="Amasis MT Pro" panose="02040504050005020304" pitchFamily="18" charset="0"/>
              </a:rPr>
              <a:t>rmarkdown</a:t>
            </a:r>
            <a:endParaRPr lang="en-US" sz="2400" dirty="0">
              <a:solidFill>
                <a:schemeClr val="bg1"/>
              </a:solidFill>
              <a:latin typeface="Amasis MT Pro" panose="020405040500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  <a:latin typeface="Amasis MT Pro" panose="020405040500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Amasis MT Pro" panose="02040504050005020304" pitchFamily="18" charset="0"/>
              </a:rPr>
              <a:t>Publish to rpubs.com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  <a:latin typeface="Amasis MT Pro" panose="020405040500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Amasis MT Pro" panose="02040504050005020304" pitchFamily="18" charset="0"/>
              </a:rPr>
              <a:t>R Shiny Webapp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  <a:latin typeface="Amasis MT Pro" panose="020405040500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bg1"/>
                </a:solidFill>
                <a:latin typeface="Amasis MT Pro" panose="02040504050005020304" pitchFamily="18" charset="0"/>
              </a:rPr>
              <a:t>Flexdashboard</a:t>
            </a:r>
            <a:endParaRPr lang="en-US" sz="2400" dirty="0">
              <a:solidFill>
                <a:schemeClr val="bg1"/>
              </a:solidFill>
              <a:latin typeface="Amasis MT Pro" panose="020405040500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  <a:latin typeface="Amasis MT Pro" panose="020405040500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Amasis MT Pro" panose="02040504050005020304" pitchFamily="18" charset="0"/>
              </a:rPr>
              <a:t>Slide from </a:t>
            </a:r>
            <a:r>
              <a:rPr lang="en-US" sz="2400" dirty="0" err="1">
                <a:solidFill>
                  <a:schemeClr val="bg1"/>
                </a:solidFill>
                <a:latin typeface="Amasis MT Pro" panose="02040504050005020304" pitchFamily="18" charset="0"/>
              </a:rPr>
              <a:t>xarigan</a:t>
            </a:r>
            <a:endParaRPr lang="en-US" sz="2400" dirty="0">
              <a:solidFill>
                <a:schemeClr val="bg1"/>
              </a:solidFill>
              <a:latin typeface="Amasis MT Pro" panose="02040504050005020304" pitchFamily="18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8B427F1-E9C0-F1A2-DC49-B43AA065BE9B}"/>
              </a:ext>
            </a:extLst>
          </p:cNvPr>
          <p:cNvCxnSpPr/>
          <p:nvPr/>
        </p:nvCxnSpPr>
        <p:spPr>
          <a:xfrm>
            <a:off x="4750904" y="850257"/>
            <a:ext cx="0" cy="465151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68869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549091AF-D698-B387-965A-3CA86D6D68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 Programming Workshop | Md. Ahsanul Islam</a:t>
            </a:r>
            <a:endParaRPr lang="en-GB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E422CBDB-70DA-E636-B9D4-2F4DAD761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/>
              <a:t>Slide </a:t>
            </a:r>
            <a:fld id="{A9CCF425-CF00-4FD3-8AE9-FE684B4C5B0A}" type="slidenum">
              <a:rPr lang="en-GB" smtClean="0"/>
              <a:pPr/>
              <a:t>15</a:t>
            </a:fld>
            <a:r>
              <a:rPr lang="en-GB"/>
              <a:t> of 50</a:t>
            </a:r>
            <a:endParaRPr lang="en-GB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20FDF81-010E-CFEC-835F-406F889355A1}"/>
              </a:ext>
            </a:extLst>
          </p:cNvPr>
          <p:cNvSpPr/>
          <p:nvPr/>
        </p:nvSpPr>
        <p:spPr>
          <a:xfrm>
            <a:off x="0" y="0"/>
            <a:ext cx="12192000" cy="861027"/>
          </a:xfrm>
          <a:prstGeom prst="rect">
            <a:avLst/>
          </a:prstGeom>
          <a:solidFill>
            <a:srgbClr val="1F497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i="0">
                <a:effectLst/>
                <a:latin typeface="Amasis MT Pro" panose="02040504050005020304" pitchFamily="18" charset="0"/>
              </a:rPr>
              <a:t>Data Types</a:t>
            </a:r>
            <a:endParaRPr lang="en-US" sz="2000" i="0" dirty="0">
              <a:effectLst/>
              <a:latin typeface="Amasis MT Pro" panose="02040504050005020304" pitchFamily="18" charset="0"/>
            </a:endParaRPr>
          </a:p>
        </p:txBody>
      </p:sp>
      <p:pic>
        <p:nvPicPr>
          <p:cNvPr id="2050" name="Picture 2" descr="R Programming | Beginners Guide To R Programming Language | Edureka">
            <a:extLst>
              <a:ext uri="{FF2B5EF4-FFF2-40B4-BE49-F238E27FC236}">
                <a16:creationId xmlns:a16="http://schemas.microsoft.com/office/drawing/2014/main" id="{E69247AD-BAF1-B946-7C36-53C7919574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6562" y="963134"/>
            <a:ext cx="5278876" cy="5310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1D6DF0A-707B-0A9A-286E-F5995383F6FB}"/>
              </a:ext>
            </a:extLst>
          </p:cNvPr>
          <p:cNvSpPr txBox="1"/>
          <p:nvPr/>
        </p:nvSpPr>
        <p:spPr>
          <a:xfrm>
            <a:off x="0" y="5996973"/>
            <a:ext cx="12192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>
                <a:solidFill>
                  <a:schemeClr val="tx1">
                    <a:lumMod val="75000"/>
                  </a:schemeClr>
                </a:solidFill>
                <a:latin typeface="Amasis MT Pro" panose="02040504050005020304" pitchFamily="18" charset="0"/>
              </a:rPr>
              <a:t>Image: Edureka</a:t>
            </a:r>
            <a:endParaRPr lang="en-GB" sz="1200" dirty="0">
              <a:solidFill>
                <a:schemeClr val="tx1">
                  <a:lumMod val="75000"/>
                </a:schemeClr>
              </a:solidFill>
              <a:latin typeface="Amasis MT Pro" panose="020405040500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3772430"/>
      </p:ext>
    </p:extLst>
  </p:cSld>
  <p:clrMapOvr>
    <a:masterClrMapping/>
  </p:clrMapOvr>
  <p:transition spd="med">
    <p:pull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549091AF-D698-B387-965A-3CA86D6D68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 Programming Workshop | Md. Ahsanul Islam</a:t>
            </a:r>
            <a:endParaRPr lang="en-GB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E422CBDB-70DA-E636-B9D4-2F4DAD761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/>
              <a:t>Slide </a:t>
            </a:r>
            <a:fld id="{A9CCF425-CF00-4FD3-8AE9-FE684B4C5B0A}" type="slidenum">
              <a:rPr lang="en-GB" smtClean="0"/>
              <a:pPr/>
              <a:t>16</a:t>
            </a:fld>
            <a:r>
              <a:rPr lang="en-GB"/>
              <a:t> of 50</a:t>
            </a:r>
            <a:endParaRPr lang="en-GB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20FDF81-010E-CFEC-835F-406F889355A1}"/>
              </a:ext>
            </a:extLst>
          </p:cNvPr>
          <p:cNvSpPr/>
          <p:nvPr/>
        </p:nvSpPr>
        <p:spPr>
          <a:xfrm>
            <a:off x="0" y="0"/>
            <a:ext cx="12192000" cy="861027"/>
          </a:xfrm>
          <a:prstGeom prst="rect">
            <a:avLst/>
          </a:prstGeom>
          <a:solidFill>
            <a:srgbClr val="1F497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i="0" dirty="0">
                <a:effectLst/>
                <a:latin typeface="Amasis MT Pro" panose="02040504050005020304" pitchFamily="18" charset="0"/>
              </a:rPr>
              <a:t>Data Structures</a:t>
            </a:r>
          </a:p>
        </p:txBody>
      </p:sp>
      <p:pic>
        <p:nvPicPr>
          <p:cNvPr id="1026" name="Picture 2" descr="Workshop 1: Introduction to R">
            <a:extLst>
              <a:ext uri="{FF2B5EF4-FFF2-40B4-BE49-F238E27FC236}">
                <a16:creationId xmlns:a16="http://schemas.microsoft.com/office/drawing/2014/main" id="{8E08D486-7412-C846-39E3-11E7C40649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3861" y="1044115"/>
            <a:ext cx="6724278" cy="5195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D6C4784-1F77-1890-B566-5B7E97B0147A}"/>
              </a:ext>
            </a:extLst>
          </p:cNvPr>
          <p:cNvSpPr txBox="1"/>
          <p:nvPr/>
        </p:nvSpPr>
        <p:spPr>
          <a:xfrm>
            <a:off x="0" y="5996973"/>
            <a:ext cx="1219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tx1">
                    <a:lumMod val="75000"/>
                  </a:schemeClr>
                </a:solidFill>
                <a:latin typeface="Amasis MT Pro" panose="02040504050005020304" pitchFamily="18" charset="0"/>
              </a:rPr>
              <a:t>Image: Québec Centre for Biodiversity Science</a:t>
            </a:r>
          </a:p>
          <a:p>
            <a:endParaRPr lang="en-GB" sz="1200" dirty="0">
              <a:solidFill>
                <a:schemeClr val="tx1">
                  <a:lumMod val="75000"/>
                </a:schemeClr>
              </a:solidFill>
              <a:latin typeface="Amasis MT Pro" panose="020405040500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1009014"/>
      </p:ext>
    </p:extLst>
  </p:cSld>
  <p:clrMapOvr>
    <a:masterClrMapping/>
  </p:clrMapOvr>
  <p:transition spd="med">
    <p:pull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549091AF-D698-B387-965A-3CA86D6D68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 Programming Workshop | Md. Ahsanul Islam</a:t>
            </a:r>
            <a:endParaRPr lang="en-GB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E422CBDB-70DA-E636-B9D4-2F4DAD761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/>
              <a:t>Slide </a:t>
            </a:r>
            <a:fld id="{A9CCF425-CF00-4FD3-8AE9-FE684B4C5B0A}" type="slidenum">
              <a:rPr lang="en-GB" smtClean="0"/>
              <a:pPr/>
              <a:t>17</a:t>
            </a:fld>
            <a:r>
              <a:rPr lang="en-GB"/>
              <a:t> of 50</a:t>
            </a:r>
            <a:endParaRPr lang="en-GB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20FDF81-010E-CFEC-835F-406F889355A1}"/>
              </a:ext>
            </a:extLst>
          </p:cNvPr>
          <p:cNvSpPr/>
          <p:nvPr/>
        </p:nvSpPr>
        <p:spPr>
          <a:xfrm>
            <a:off x="0" y="0"/>
            <a:ext cx="12192000" cy="861027"/>
          </a:xfrm>
          <a:prstGeom prst="rect">
            <a:avLst/>
          </a:prstGeom>
          <a:solidFill>
            <a:srgbClr val="1F497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i="0" dirty="0">
                <a:effectLst/>
                <a:latin typeface="Amasis MT Pro" panose="02040504050005020304" pitchFamily="18" charset="0"/>
              </a:rPr>
              <a:t>Testing </a:t>
            </a:r>
            <a:r>
              <a:rPr lang="en-US" sz="2000" dirty="0">
                <a:latin typeface="Amasis MT Pro" panose="02040504050005020304" pitchFamily="18" charset="0"/>
              </a:rPr>
              <a:t>with Logical Operators</a:t>
            </a:r>
            <a:endParaRPr lang="en-US" sz="2000" i="0" dirty="0">
              <a:effectLst/>
              <a:latin typeface="Amasis MT Pro" panose="020405040500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091EF88-18E4-4932-C0DE-5707AD6A6EBC}"/>
              </a:ext>
            </a:extLst>
          </p:cNvPr>
          <p:cNvSpPr txBox="1"/>
          <p:nvPr/>
        </p:nvSpPr>
        <p:spPr>
          <a:xfrm>
            <a:off x="1958502" y="1382286"/>
            <a:ext cx="8274996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Amasis MT Pro" panose="02040504050005020304" pitchFamily="18" charset="0"/>
              </a:rPr>
              <a:t>&lt; and &gt;			“less than” and “greater than”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  <a:latin typeface="Amasis MT Pro" panose="020405040500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Amasis MT Pro" panose="02040504050005020304" pitchFamily="18" charset="0"/>
              </a:rPr>
              <a:t>&lt;= and =&gt;		“less than or equal to” and “greater than or equal to”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  <a:latin typeface="Amasis MT Pro" panose="020405040500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Amasis MT Pro" panose="02040504050005020304" pitchFamily="18" charset="0"/>
              </a:rPr>
              <a:t>==				“equal to”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  <a:latin typeface="Amasis MT Pro" panose="020405040500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Amasis MT Pro" panose="02040504050005020304" pitchFamily="18" charset="0"/>
              </a:rPr>
              <a:t>!=				“not equal to”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  <a:latin typeface="Amasis MT Pro" panose="020405040500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Amasis MT Pro" panose="02040504050005020304" pitchFamily="18" charset="0"/>
              </a:rPr>
              <a:t>|				“or”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  <a:latin typeface="Amasis MT Pro" panose="020405040500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Amasis MT Pro" panose="02040504050005020304" pitchFamily="18" charset="0"/>
              </a:rPr>
              <a:t>&amp;				“and”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  <a:latin typeface="Amasis MT Pro" panose="020405040500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Amasis MT Pro" panose="02040504050005020304" pitchFamily="18" charset="0"/>
              </a:rPr>
              <a:t>%in%			“inside”</a:t>
            </a:r>
          </a:p>
        </p:txBody>
      </p:sp>
    </p:spTree>
    <p:extLst>
      <p:ext uri="{BB962C8B-B14F-4D97-AF65-F5344CB8AC3E}">
        <p14:creationId xmlns:p14="http://schemas.microsoft.com/office/powerpoint/2010/main" val="1793914308"/>
      </p:ext>
    </p:extLst>
  </p:cSld>
  <p:clrMapOvr>
    <a:masterClrMapping/>
  </p:clrMapOvr>
  <p:transition spd="med">
    <p:pull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549091AF-D698-B387-965A-3CA86D6D68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 Programming Workshop | Md. Ahsanul Islam</a:t>
            </a:r>
            <a:endParaRPr lang="en-GB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E422CBDB-70DA-E636-B9D4-2F4DAD761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/>
              <a:t>Slide </a:t>
            </a:r>
            <a:fld id="{A9CCF425-CF00-4FD3-8AE9-FE684B4C5B0A}" type="slidenum">
              <a:rPr lang="en-GB" smtClean="0"/>
              <a:pPr/>
              <a:t>18</a:t>
            </a:fld>
            <a:r>
              <a:rPr lang="en-GB"/>
              <a:t> of 50</a:t>
            </a:r>
            <a:endParaRPr lang="en-GB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20FDF81-010E-CFEC-835F-406F889355A1}"/>
              </a:ext>
            </a:extLst>
          </p:cNvPr>
          <p:cNvSpPr/>
          <p:nvPr/>
        </p:nvSpPr>
        <p:spPr>
          <a:xfrm>
            <a:off x="0" y="0"/>
            <a:ext cx="12192000" cy="861027"/>
          </a:xfrm>
          <a:prstGeom prst="rect">
            <a:avLst/>
          </a:prstGeom>
          <a:solidFill>
            <a:srgbClr val="1F497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i="0" dirty="0">
                <a:effectLst/>
                <a:latin typeface="Amasis MT Pro" panose="02040504050005020304" pitchFamily="18" charset="0"/>
              </a:rPr>
              <a:t>Control Flow</a:t>
            </a:r>
          </a:p>
        </p:txBody>
      </p:sp>
      <p:pic>
        <p:nvPicPr>
          <p:cNvPr id="3074" name="Picture 2" descr="How to Use If-Else Statements and Loops in R – Dataquest">
            <a:extLst>
              <a:ext uri="{FF2B5EF4-FFF2-40B4-BE49-F238E27FC236}">
                <a16:creationId xmlns:a16="http://schemas.microsoft.com/office/drawing/2014/main" id="{0A485090-0F1C-ED21-8566-203D3E9F9C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6612" y="1065428"/>
            <a:ext cx="5438775" cy="5153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83C8B50-3B9C-FBE6-8680-39FBFDC284A4}"/>
              </a:ext>
            </a:extLst>
          </p:cNvPr>
          <p:cNvSpPr txBox="1"/>
          <p:nvPr/>
        </p:nvSpPr>
        <p:spPr>
          <a:xfrm>
            <a:off x="0" y="5996973"/>
            <a:ext cx="12192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tx1">
                    <a:lumMod val="75000"/>
                  </a:schemeClr>
                </a:solidFill>
                <a:latin typeface="Amasis MT Pro" panose="02040504050005020304" pitchFamily="18" charset="0"/>
              </a:rPr>
              <a:t>Image: Dataquest</a:t>
            </a:r>
            <a:endParaRPr lang="en-GB" sz="1200" dirty="0">
              <a:solidFill>
                <a:schemeClr val="tx1">
                  <a:lumMod val="75000"/>
                </a:schemeClr>
              </a:solidFill>
              <a:latin typeface="Amasis MT Pro" panose="020405040500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9139050"/>
      </p:ext>
    </p:extLst>
  </p:cSld>
  <p:clrMapOvr>
    <a:masterClrMapping/>
  </p:clrMapOvr>
  <p:transition spd="med">
    <p:pull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549091AF-D698-B387-965A-3CA86D6D68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 Programming Workshop | Md. Ahsanul Islam</a:t>
            </a:r>
            <a:endParaRPr lang="en-GB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E422CBDB-70DA-E636-B9D4-2F4DAD761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/>
              <a:t>Slide </a:t>
            </a:r>
            <a:fld id="{A9CCF425-CF00-4FD3-8AE9-FE684B4C5B0A}" type="slidenum">
              <a:rPr lang="en-GB" smtClean="0"/>
              <a:pPr/>
              <a:t>19</a:t>
            </a:fld>
            <a:r>
              <a:rPr lang="en-GB"/>
              <a:t> of 50</a:t>
            </a:r>
            <a:endParaRPr lang="en-GB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20FDF81-010E-CFEC-835F-406F889355A1}"/>
              </a:ext>
            </a:extLst>
          </p:cNvPr>
          <p:cNvSpPr/>
          <p:nvPr/>
        </p:nvSpPr>
        <p:spPr>
          <a:xfrm>
            <a:off x="0" y="0"/>
            <a:ext cx="12192000" cy="861027"/>
          </a:xfrm>
          <a:prstGeom prst="rect">
            <a:avLst/>
          </a:prstGeom>
          <a:solidFill>
            <a:srgbClr val="1F497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i="0" dirty="0">
                <a:effectLst/>
                <a:latin typeface="Amasis MT Pro" panose="02040504050005020304" pitchFamily="18" charset="0"/>
              </a:rPr>
              <a:t>Iteration</a:t>
            </a:r>
          </a:p>
        </p:txBody>
      </p:sp>
      <p:pic>
        <p:nvPicPr>
          <p:cNvPr id="4098" name="Picture 2" descr="forloop_v2-1">
            <a:extLst>
              <a:ext uri="{FF2B5EF4-FFF2-40B4-BE49-F238E27FC236}">
                <a16:creationId xmlns:a16="http://schemas.microsoft.com/office/drawing/2014/main" id="{C3DDF880-F9EF-99AD-A610-D58DB2EA00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9983" y="1077457"/>
            <a:ext cx="6952034" cy="470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FCF4D69-43C4-B864-6E9D-CB1602BA868C}"/>
              </a:ext>
            </a:extLst>
          </p:cNvPr>
          <p:cNvSpPr txBox="1"/>
          <p:nvPr/>
        </p:nvSpPr>
        <p:spPr>
          <a:xfrm>
            <a:off x="0" y="5996973"/>
            <a:ext cx="12192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tx1">
                    <a:lumMod val="75000"/>
                  </a:schemeClr>
                </a:solidFill>
                <a:latin typeface="Amasis MT Pro" panose="02040504050005020304" pitchFamily="18" charset="0"/>
              </a:rPr>
              <a:t>Image: Dataquest</a:t>
            </a:r>
            <a:endParaRPr lang="en-GB" sz="1200" dirty="0">
              <a:solidFill>
                <a:schemeClr val="tx1">
                  <a:lumMod val="75000"/>
                </a:schemeClr>
              </a:solidFill>
              <a:latin typeface="Amasis MT Pro" panose="020405040500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2772567"/>
      </p:ext>
    </p:extLst>
  </p:cSld>
  <p:clrMapOvr>
    <a:masterClrMapping/>
  </p:clrMapOvr>
  <p:transition spd="med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C845524-AEB6-FB38-4012-CDAA8E4AFC77}"/>
              </a:ext>
            </a:extLst>
          </p:cNvPr>
          <p:cNvSpPr txBox="1"/>
          <p:nvPr/>
        </p:nvSpPr>
        <p:spPr>
          <a:xfrm>
            <a:off x="907914" y="760023"/>
            <a:ext cx="7914723" cy="4862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02336">
              <a:spcAft>
                <a:spcPts val="600"/>
              </a:spcAft>
            </a:pPr>
            <a:r>
              <a:rPr lang="en-US" sz="2000" b="1" kern="1200" dirty="0">
                <a:solidFill>
                  <a:schemeClr val="bg1"/>
                </a:solidFill>
                <a:latin typeface="Amasis MT Pro" panose="02040504050005020304" pitchFamily="18" charset="0"/>
                <a:ea typeface="+mn-ea"/>
                <a:cs typeface="+mn-cs"/>
              </a:rPr>
              <a:t>About Me</a:t>
            </a:r>
          </a:p>
          <a:p>
            <a:pPr defTabSz="402336">
              <a:spcAft>
                <a:spcPts val="600"/>
              </a:spcAft>
            </a:pPr>
            <a:endParaRPr lang="en-US" sz="2000" b="1" kern="1200" dirty="0">
              <a:solidFill>
                <a:schemeClr val="bg1"/>
              </a:solidFill>
              <a:latin typeface="Amasis MT Pro" panose="02040504050005020304" pitchFamily="18" charset="0"/>
              <a:ea typeface="+mn-ea"/>
              <a:cs typeface="+mn-cs"/>
            </a:endParaRPr>
          </a:p>
          <a:p>
            <a:pPr marL="342900" indent="-342900" defTabSz="402336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Amasis MT Pro" panose="02040504050005020304" pitchFamily="18" charset="0"/>
              </a:rPr>
              <a:t>Freelancer in Data Analysis Sector</a:t>
            </a:r>
            <a:endParaRPr lang="en-US" sz="2000" kern="1200" dirty="0">
              <a:solidFill>
                <a:schemeClr val="bg1"/>
              </a:solidFill>
              <a:latin typeface="Amasis MT Pro" panose="02040504050005020304" pitchFamily="18" charset="0"/>
              <a:ea typeface="+mn-ea"/>
              <a:cs typeface="+mn-cs"/>
            </a:endParaRPr>
          </a:p>
          <a:p>
            <a:pPr marL="342900" indent="-342900" defTabSz="402336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kern="1200" dirty="0">
                <a:solidFill>
                  <a:schemeClr val="bg1"/>
                </a:solidFill>
                <a:latin typeface="Amasis MT Pro" panose="02040504050005020304" pitchFamily="18" charset="0"/>
                <a:ea typeface="+mn-ea"/>
                <a:cs typeface="+mn-cs"/>
              </a:rPr>
              <a:t>Former president of the Programming Club, Department of Statistics, University </a:t>
            </a:r>
            <a:r>
              <a:rPr lang="en-US" sz="2000" dirty="0">
                <a:solidFill>
                  <a:schemeClr val="bg1"/>
                </a:solidFill>
                <a:latin typeface="Amasis MT Pro" panose="02040504050005020304" pitchFamily="18" charset="0"/>
              </a:rPr>
              <a:t>of Chittagong</a:t>
            </a:r>
          </a:p>
          <a:p>
            <a:pPr marL="342900" indent="-342900" defTabSz="402336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Amasis MT Pro" panose="02040504050005020304" pitchFamily="18" charset="0"/>
              </a:rPr>
              <a:t>Former executive at Luminaries Research Ltd.</a:t>
            </a:r>
            <a:endParaRPr lang="en-US" sz="2000" kern="1200" dirty="0">
              <a:solidFill>
                <a:schemeClr val="bg1"/>
              </a:solidFill>
              <a:latin typeface="Amasis MT Pro" panose="02040504050005020304" pitchFamily="18" charset="0"/>
              <a:ea typeface="+mn-ea"/>
              <a:cs typeface="+mn-cs"/>
            </a:endParaRPr>
          </a:p>
          <a:p>
            <a:pPr defTabSz="402336">
              <a:spcAft>
                <a:spcPts val="600"/>
              </a:spcAft>
            </a:pPr>
            <a:endParaRPr lang="en-US" sz="2000" kern="1200" dirty="0">
              <a:solidFill>
                <a:schemeClr val="bg1"/>
              </a:solidFill>
              <a:latin typeface="Amasis MT Pro" panose="02040504050005020304" pitchFamily="18" charset="0"/>
              <a:ea typeface="+mn-ea"/>
              <a:cs typeface="+mn-cs"/>
            </a:endParaRPr>
          </a:p>
          <a:p>
            <a:pPr defTabSz="402336">
              <a:spcAft>
                <a:spcPts val="600"/>
              </a:spcAft>
            </a:pPr>
            <a:r>
              <a:rPr lang="en-US" sz="2000" kern="1200" dirty="0">
                <a:solidFill>
                  <a:schemeClr val="bg1"/>
                </a:solidFill>
                <a:latin typeface="Amasis MT Pro" panose="02040504050005020304" pitchFamily="18" charset="0"/>
                <a:ea typeface="+mn-ea"/>
                <a:cs typeface="+mn-cs"/>
              </a:rPr>
              <a:t>Education</a:t>
            </a:r>
          </a:p>
          <a:p>
            <a:pPr marL="342900" indent="-342900" defTabSz="402336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kern="1200" dirty="0">
                <a:solidFill>
                  <a:schemeClr val="bg1"/>
                </a:solidFill>
                <a:latin typeface="Amasis MT Pro" panose="02040504050005020304" pitchFamily="18" charset="0"/>
                <a:ea typeface="+mn-ea"/>
                <a:cs typeface="+mn-cs"/>
              </a:rPr>
              <a:t>Bachelor of Science (Hons.) in Statistics, University of Chittagong</a:t>
            </a:r>
          </a:p>
          <a:p>
            <a:pPr marL="342900" indent="-342900" defTabSz="402336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kern="1200" dirty="0">
                <a:solidFill>
                  <a:schemeClr val="bg1"/>
                </a:solidFill>
                <a:latin typeface="Amasis MT Pro" panose="02040504050005020304" pitchFamily="18" charset="0"/>
                <a:ea typeface="+mn-ea"/>
                <a:cs typeface="+mn-cs"/>
              </a:rPr>
              <a:t>Master of Science (Thesis) in Statistics, University of Chittagong (ongoing)</a:t>
            </a:r>
          </a:p>
          <a:p>
            <a:pPr defTabSz="402336">
              <a:spcAft>
                <a:spcPts val="600"/>
              </a:spcAft>
            </a:pPr>
            <a:endParaRPr lang="en-US" sz="2000" dirty="0">
              <a:solidFill>
                <a:schemeClr val="bg1"/>
              </a:solidFill>
              <a:latin typeface="Amasis MT Pro" panose="02040504050005020304" pitchFamily="18" charset="0"/>
              <a:hlinkClick r:id="rId2"/>
            </a:endParaRPr>
          </a:p>
          <a:p>
            <a:pPr defTabSz="402336">
              <a:spcAft>
                <a:spcPts val="600"/>
              </a:spcAft>
            </a:pPr>
            <a:r>
              <a:rPr lang="en-US" sz="2000" dirty="0">
                <a:solidFill>
                  <a:schemeClr val="bg1"/>
                </a:solidFill>
                <a:latin typeface="Amasis MT Pro" panose="02040504050005020304" pitchFamily="18" charset="0"/>
                <a:hlinkClick r:id="rId2"/>
              </a:rPr>
              <a:t>Linkedin</a:t>
            </a:r>
            <a:r>
              <a:rPr lang="en-US" sz="2000" dirty="0">
                <a:solidFill>
                  <a:schemeClr val="bg1"/>
                </a:solidFill>
                <a:latin typeface="Amasis MT Pro" panose="02040504050005020304" pitchFamily="18" charset="0"/>
              </a:rPr>
              <a:t> | </a:t>
            </a:r>
            <a:r>
              <a:rPr lang="en-US" sz="2000" dirty="0">
                <a:solidFill>
                  <a:schemeClr val="bg1"/>
                </a:solidFill>
                <a:latin typeface="Amasis MT Pro" panose="02040504050005020304" pitchFamily="18" charset="0"/>
                <a:hlinkClick r:id="rId3"/>
              </a:rPr>
              <a:t>Facebook</a:t>
            </a:r>
            <a:r>
              <a:rPr lang="en-US" sz="2000" dirty="0">
                <a:solidFill>
                  <a:schemeClr val="bg1"/>
                </a:solidFill>
                <a:latin typeface="Amasis MT Pro" panose="02040504050005020304" pitchFamily="18" charset="0"/>
              </a:rPr>
              <a:t> | </a:t>
            </a:r>
            <a:r>
              <a:rPr lang="en-US" sz="2000" dirty="0">
                <a:solidFill>
                  <a:schemeClr val="bg1"/>
                </a:solidFill>
                <a:latin typeface="Amasis MT Pro" panose="02040504050005020304" pitchFamily="18" charset="0"/>
                <a:hlinkClick r:id="rId4"/>
              </a:rPr>
              <a:t>GitHub</a:t>
            </a:r>
            <a:r>
              <a:rPr lang="en-US" sz="2000" dirty="0">
                <a:solidFill>
                  <a:schemeClr val="bg1"/>
                </a:solidFill>
                <a:latin typeface="Amasis MT Pro" panose="02040504050005020304" pitchFamily="18" charset="0"/>
              </a:rPr>
              <a:t> | </a:t>
            </a:r>
            <a:r>
              <a:rPr lang="en-US" sz="2000" dirty="0">
                <a:solidFill>
                  <a:schemeClr val="bg1"/>
                </a:solidFill>
                <a:latin typeface="Amasis MT Pro" panose="02040504050005020304" pitchFamily="18" charset="0"/>
                <a:hlinkClick r:id="rId5"/>
              </a:rPr>
              <a:t>Website</a:t>
            </a:r>
            <a:endParaRPr lang="en-US" sz="2000" dirty="0">
              <a:solidFill>
                <a:schemeClr val="bg1"/>
              </a:solidFill>
              <a:latin typeface="Amasis MT Pro" panose="02040504050005020304" pitchFamily="18" charset="0"/>
            </a:endParaRPr>
          </a:p>
        </p:txBody>
      </p:sp>
      <p:pic>
        <p:nvPicPr>
          <p:cNvPr id="5" name="Picture 4" descr="A person wearing glasses and a suit&#10;&#10;Description automatically generated">
            <a:extLst>
              <a:ext uri="{FF2B5EF4-FFF2-40B4-BE49-F238E27FC236}">
                <a16:creationId xmlns:a16="http://schemas.microsoft.com/office/drawing/2014/main" id="{9D4F316F-C68C-3C75-6FD6-5FD03740AF6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256"/>
          <a:stretch/>
        </p:blipFill>
        <p:spPr>
          <a:xfrm>
            <a:off x="8968902" y="974031"/>
            <a:ext cx="2636289" cy="3706863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B1A6219-6989-4BB6-F159-17E1FAF035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 Programming Workshop | Md. Ahsanul Islam</a:t>
            </a:r>
            <a:endParaRPr lang="en-GB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72073E0-2491-5FDA-4126-9C9789447C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/>
              <a:t>Slide </a:t>
            </a:r>
            <a:fld id="{A9CCF425-CF00-4FD3-8AE9-FE684B4C5B0A}" type="slidenum">
              <a:rPr lang="en-GB" smtClean="0"/>
              <a:pPr/>
              <a:t>2</a:t>
            </a:fld>
            <a:r>
              <a:rPr lang="en-GB"/>
              <a:t> of 50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9315345"/>
      </p:ext>
    </p:extLst>
  </p:cSld>
  <p:clrMapOvr>
    <a:masterClrMapping/>
  </p:clrMapOvr>
  <p:transition spd="med">
    <p:pull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549091AF-D698-B387-965A-3CA86D6D68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 Programming Workshop | Md. Ahsanul Islam</a:t>
            </a:r>
            <a:endParaRPr lang="en-GB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E422CBDB-70DA-E636-B9D4-2F4DAD761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/>
              <a:t>Slide </a:t>
            </a:r>
            <a:fld id="{A9CCF425-CF00-4FD3-8AE9-FE684B4C5B0A}" type="slidenum">
              <a:rPr lang="en-GB" smtClean="0"/>
              <a:pPr/>
              <a:t>20</a:t>
            </a:fld>
            <a:r>
              <a:rPr lang="en-GB"/>
              <a:t> of 50</a:t>
            </a:r>
            <a:endParaRPr lang="en-GB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20FDF81-010E-CFEC-835F-406F889355A1}"/>
              </a:ext>
            </a:extLst>
          </p:cNvPr>
          <p:cNvSpPr/>
          <p:nvPr/>
        </p:nvSpPr>
        <p:spPr>
          <a:xfrm>
            <a:off x="0" y="0"/>
            <a:ext cx="12192000" cy="861027"/>
          </a:xfrm>
          <a:prstGeom prst="rect">
            <a:avLst/>
          </a:prstGeom>
          <a:solidFill>
            <a:srgbClr val="1F497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i="0" dirty="0">
                <a:effectLst/>
                <a:latin typeface="Amasis MT Pro" panose="02040504050005020304" pitchFamily="18" charset="0"/>
              </a:rPr>
              <a:t>Iteration</a:t>
            </a:r>
          </a:p>
        </p:txBody>
      </p:sp>
      <p:pic>
        <p:nvPicPr>
          <p:cNvPr id="5122" name="Picture 2" descr="while_v2-1">
            <a:extLst>
              <a:ext uri="{FF2B5EF4-FFF2-40B4-BE49-F238E27FC236}">
                <a16:creationId xmlns:a16="http://schemas.microsoft.com/office/drawing/2014/main" id="{ADE319A9-CB15-847B-A7C1-DCBD8E9782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2596" y="936288"/>
            <a:ext cx="3566808" cy="4985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35C8D86-C773-EB23-1244-55D21A1F1B5A}"/>
              </a:ext>
            </a:extLst>
          </p:cNvPr>
          <p:cNvSpPr txBox="1"/>
          <p:nvPr/>
        </p:nvSpPr>
        <p:spPr>
          <a:xfrm>
            <a:off x="0" y="5996973"/>
            <a:ext cx="12192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tx1">
                    <a:lumMod val="75000"/>
                  </a:schemeClr>
                </a:solidFill>
                <a:latin typeface="Amasis MT Pro" panose="02040504050005020304" pitchFamily="18" charset="0"/>
              </a:rPr>
              <a:t>Image: Dataquest</a:t>
            </a:r>
            <a:endParaRPr lang="en-GB" sz="1200" dirty="0">
              <a:solidFill>
                <a:schemeClr val="tx1">
                  <a:lumMod val="75000"/>
                </a:schemeClr>
              </a:solidFill>
              <a:latin typeface="Amasis MT Pro" panose="020405040500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9323748"/>
      </p:ext>
    </p:extLst>
  </p:cSld>
  <p:clrMapOvr>
    <a:masterClrMapping/>
  </p:clrMapOvr>
  <p:transition spd="med">
    <p:pull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549091AF-D698-B387-965A-3CA86D6D68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 Programming Workshop | Md. Ahsanul Islam</a:t>
            </a:r>
            <a:endParaRPr lang="en-GB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E422CBDB-70DA-E636-B9D4-2F4DAD761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/>
              <a:t>Slide </a:t>
            </a:r>
            <a:fld id="{A9CCF425-CF00-4FD3-8AE9-FE684B4C5B0A}" type="slidenum">
              <a:rPr lang="en-GB" smtClean="0"/>
              <a:pPr/>
              <a:t>21</a:t>
            </a:fld>
            <a:r>
              <a:rPr lang="en-GB"/>
              <a:t> of 50</a:t>
            </a:r>
            <a:endParaRPr lang="en-GB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20FDF81-010E-CFEC-835F-406F889355A1}"/>
              </a:ext>
            </a:extLst>
          </p:cNvPr>
          <p:cNvSpPr/>
          <p:nvPr/>
        </p:nvSpPr>
        <p:spPr>
          <a:xfrm>
            <a:off x="0" y="0"/>
            <a:ext cx="12192000" cy="861027"/>
          </a:xfrm>
          <a:prstGeom prst="rect">
            <a:avLst/>
          </a:prstGeom>
          <a:solidFill>
            <a:srgbClr val="1F497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i="0" dirty="0">
                <a:effectLst/>
                <a:latin typeface="Amasis MT Pro" panose="02040504050005020304" pitchFamily="18" charset="0"/>
              </a:rPr>
              <a:t>Function</a:t>
            </a:r>
          </a:p>
        </p:txBody>
      </p:sp>
      <p:pic>
        <p:nvPicPr>
          <p:cNvPr id="6146" name="Picture 2" descr="r function syntax">
            <a:extLst>
              <a:ext uri="{FF2B5EF4-FFF2-40B4-BE49-F238E27FC236}">
                <a16:creationId xmlns:a16="http://schemas.microsoft.com/office/drawing/2014/main" id="{81656C5B-0A88-AF9D-B48F-CD2CB1A5A1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5588" y="1738313"/>
            <a:ext cx="6600825" cy="3381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25A5FE2-BAF9-6D5C-D52D-3E152F1DD2F8}"/>
              </a:ext>
            </a:extLst>
          </p:cNvPr>
          <p:cNvSpPr txBox="1"/>
          <p:nvPr/>
        </p:nvSpPr>
        <p:spPr>
          <a:xfrm>
            <a:off x="0" y="5996973"/>
            <a:ext cx="12192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tx1">
                    <a:lumMod val="75000"/>
                  </a:schemeClr>
                </a:solidFill>
                <a:latin typeface="Amasis MT Pro" panose="02040504050005020304" pitchFamily="18" charset="0"/>
              </a:rPr>
              <a:t>Image: Betsi Santos</a:t>
            </a:r>
            <a:endParaRPr lang="en-GB" sz="1200" dirty="0">
              <a:solidFill>
                <a:schemeClr val="tx1">
                  <a:lumMod val="75000"/>
                </a:schemeClr>
              </a:solidFill>
              <a:latin typeface="Amasis MT Pro" panose="020405040500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2135844"/>
      </p:ext>
    </p:extLst>
  </p:cSld>
  <p:clrMapOvr>
    <a:masterClrMapping/>
  </p:clrMapOvr>
  <p:transition spd="med">
    <p:pull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549091AF-D698-B387-965A-3CA86D6D68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 Programming Workshop | Md. Ahsanul Islam</a:t>
            </a:r>
            <a:endParaRPr lang="en-GB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E422CBDB-70DA-E636-B9D4-2F4DAD761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/>
              <a:t>Slide </a:t>
            </a:r>
            <a:fld id="{A9CCF425-CF00-4FD3-8AE9-FE684B4C5B0A}" type="slidenum">
              <a:rPr lang="en-GB" smtClean="0"/>
              <a:pPr/>
              <a:t>22</a:t>
            </a:fld>
            <a:r>
              <a:rPr lang="en-GB"/>
              <a:t> of 50</a:t>
            </a:r>
            <a:endParaRPr lang="en-GB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20FDF81-010E-CFEC-835F-406F889355A1}"/>
              </a:ext>
            </a:extLst>
          </p:cNvPr>
          <p:cNvSpPr/>
          <p:nvPr/>
        </p:nvSpPr>
        <p:spPr>
          <a:xfrm>
            <a:off x="0" y="0"/>
            <a:ext cx="12192000" cy="861027"/>
          </a:xfrm>
          <a:prstGeom prst="rect">
            <a:avLst/>
          </a:prstGeom>
          <a:solidFill>
            <a:srgbClr val="1F497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i="0" dirty="0">
                <a:effectLst/>
                <a:latin typeface="Amasis MT Pro" panose="02040504050005020304" pitchFamily="18" charset="0"/>
              </a:rPr>
              <a:t>Package</a:t>
            </a:r>
          </a:p>
        </p:txBody>
      </p:sp>
      <p:pic>
        <p:nvPicPr>
          <p:cNvPr id="7170" name="Picture 2" descr="List of R Packages - javatpoint">
            <a:extLst>
              <a:ext uri="{FF2B5EF4-FFF2-40B4-BE49-F238E27FC236}">
                <a16:creationId xmlns:a16="http://schemas.microsoft.com/office/drawing/2014/main" id="{FA542B32-5B74-8126-4F91-9D0241A4A2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6687" y="1709750"/>
            <a:ext cx="4951472" cy="4126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55BB6D1-094B-2B8E-FC5E-30D60ABE3031}"/>
              </a:ext>
            </a:extLst>
          </p:cNvPr>
          <p:cNvSpPr txBox="1"/>
          <p:nvPr/>
        </p:nvSpPr>
        <p:spPr>
          <a:xfrm>
            <a:off x="586809" y="1795281"/>
            <a:ext cx="8179341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masis MT Pro" panose="02040504050005020304" pitchFamily="18" charset="0"/>
              </a:rPr>
              <a:t>As of 2 April 2024, the CRAN package repository features 20,655 packages. </a:t>
            </a:r>
          </a:p>
          <a:p>
            <a:endParaRPr lang="en-US" dirty="0">
              <a:solidFill>
                <a:schemeClr val="bg1"/>
              </a:solidFill>
              <a:latin typeface="Amasis MT Pro" panose="02040504050005020304" pitchFamily="18" charset="0"/>
            </a:endParaRPr>
          </a:p>
          <a:p>
            <a:endParaRPr lang="en-US" dirty="0">
              <a:solidFill>
                <a:schemeClr val="bg1"/>
              </a:solidFill>
              <a:latin typeface="Amasis MT Pro" panose="02040504050005020304" pitchFamily="18" charset="0"/>
            </a:endParaRPr>
          </a:p>
          <a:p>
            <a:r>
              <a:rPr lang="en-US" dirty="0">
                <a:solidFill>
                  <a:schemeClr val="bg1"/>
                </a:solidFill>
                <a:latin typeface="Amasis MT Pro" panose="02040504050005020304" pitchFamily="18" charset="0"/>
              </a:rPr>
              <a:t>See more: </a:t>
            </a:r>
            <a:r>
              <a:rPr lang="en-GB" dirty="0">
                <a:latin typeface="Amasis MT Pro" panose="02040504050005020304" pitchFamily="18" charset="0"/>
                <a:hlinkClick r:id="rId3"/>
              </a:rPr>
              <a:t>https://cran.r-project.org/web/packages/</a:t>
            </a:r>
            <a:endParaRPr lang="en-GB" dirty="0">
              <a:latin typeface="Amasis MT Pro" panose="02040504050005020304" pitchFamily="18" charset="0"/>
            </a:endParaRPr>
          </a:p>
          <a:p>
            <a:endParaRPr lang="en-GB" dirty="0">
              <a:solidFill>
                <a:schemeClr val="bg1"/>
              </a:solidFill>
              <a:latin typeface="Amasis MT Pro" panose="02040504050005020304" pitchFamily="18" charset="0"/>
            </a:endParaRPr>
          </a:p>
          <a:p>
            <a:endParaRPr lang="en-GB" dirty="0">
              <a:solidFill>
                <a:schemeClr val="bg1"/>
              </a:solidFill>
              <a:latin typeface="Amasis MT Pro" panose="02040504050005020304" pitchFamily="18" charset="0"/>
            </a:endParaRPr>
          </a:p>
          <a:p>
            <a:endParaRPr lang="en-GB" dirty="0">
              <a:solidFill>
                <a:schemeClr val="bg1"/>
              </a:solidFill>
              <a:latin typeface="Amasis MT Pro" panose="02040504050005020304" pitchFamily="18" charset="0"/>
            </a:endParaRPr>
          </a:p>
          <a:p>
            <a:endParaRPr lang="en-GB" dirty="0">
              <a:solidFill>
                <a:schemeClr val="bg1"/>
              </a:solidFill>
              <a:latin typeface="Amasis MT Pro" panose="02040504050005020304" pitchFamily="18" charset="0"/>
            </a:endParaRPr>
          </a:p>
          <a:p>
            <a:endParaRPr lang="en-GB" dirty="0">
              <a:solidFill>
                <a:schemeClr val="bg1"/>
              </a:solidFill>
              <a:latin typeface="Amasis MT Pro" panose="02040504050005020304" pitchFamily="18" charset="0"/>
            </a:endParaRPr>
          </a:p>
          <a:p>
            <a:endParaRPr lang="en-GB" dirty="0">
              <a:solidFill>
                <a:schemeClr val="bg1"/>
              </a:solidFill>
              <a:latin typeface="Amasis MT Pro" panose="02040504050005020304" pitchFamily="18" charset="0"/>
            </a:endParaRPr>
          </a:p>
          <a:p>
            <a:endParaRPr lang="en-GB" dirty="0">
              <a:solidFill>
                <a:schemeClr val="bg1"/>
              </a:solidFill>
              <a:latin typeface="Amasis MT Pro" panose="02040504050005020304" pitchFamily="18" charset="0"/>
            </a:endParaRPr>
          </a:p>
          <a:p>
            <a:r>
              <a:rPr lang="en-GB" dirty="0" err="1">
                <a:solidFill>
                  <a:schemeClr val="bg1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</a:rPr>
              <a:t>install.packages</a:t>
            </a:r>
            <a:r>
              <a:rPr lang="en-GB" dirty="0">
                <a:solidFill>
                  <a:schemeClr val="bg1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</a:rPr>
              <a:t>() </a:t>
            </a:r>
            <a:r>
              <a:rPr lang="en-GB" dirty="0">
                <a:solidFill>
                  <a:schemeClr val="bg1"/>
                </a:solidFill>
                <a:latin typeface="Amasis MT Pro" panose="02040504050005020304" pitchFamily="18" charset="0"/>
              </a:rPr>
              <a:t>to install packages from CRAN.</a:t>
            </a:r>
          </a:p>
          <a:p>
            <a:r>
              <a:rPr lang="en-GB" dirty="0" err="1">
                <a:solidFill>
                  <a:schemeClr val="bg1"/>
                </a:solidFill>
                <a:latin typeface="Consolas" panose="020B0609020204030204" pitchFamily="49" charset="0"/>
              </a:rPr>
              <a:t>devtools</a:t>
            </a:r>
            <a:r>
              <a:rPr lang="en-GB" dirty="0">
                <a:solidFill>
                  <a:schemeClr val="bg1"/>
                </a:solidFill>
                <a:latin typeface="Consolas" panose="020B0609020204030204" pitchFamily="49" charset="0"/>
              </a:rPr>
              <a:t>::</a:t>
            </a:r>
            <a:r>
              <a:rPr lang="en-GB" dirty="0" err="1">
                <a:solidFill>
                  <a:schemeClr val="bg1"/>
                </a:solidFill>
                <a:latin typeface="Consolas" panose="020B0609020204030204" pitchFamily="49" charset="0"/>
              </a:rPr>
              <a:t>install_github</a:t>
            </a:r>
            <a:r>
              <a:rPr lang="en-GB" dirty="0">
                <a:solidFill>
                  <a:schemeClr val="bg1"/>
                </a:solidFill>
                <a:latin typeface="Consolas" panose="020B0609020204030204" pitchFamily="49" charset="0"/>
              </a:rPr>
              <a:t>() </a:t>
            </a:r>
            <a:r>
              <a:rPr lang="en-GB" dirty="0">
                <a:solidFill>
                  <a:schemeClr val="bg1"/>
                </a:solidFill>
                <a:latin typeface="Amasis MT Pro" panose="02040504050005020304" pitchFamily="18" charset="0"/>
              </a:rPr>
              <a:t>to install packages from </a:t>
            </a:r>
            <a:r>
              <a:rPr lang="en-GB" dirty="0" err="1">
                <a:solidFill>
                  <a:schemeClr val="bg1"/>
                </a:solidFill>
                <a:latin typeface="Amasis MT Pro" panose="02040504050005020304" pitchFamily="18" charset="0"/>
              </a:rPr>
              <a:t>Github</a:t>
            </a:r>
            <a:r>
              <a:rPr lang="en-GB" dirty="0">
                <a:solidFill>
                  <a:schemeClr val="bg1"/>
                </a:solidFill>
                <a:latin typeface="Amasis MT Pro" panose="02040504050005020304" pitchFamily="18" charset="0"/>
              </a:rPr>
              <a:t>.</a:t>
            </a:r>
            <a:endParaRPr lang="en-US" dirty="0">
              <a:solidFill>
                <a:schemeClr val="bg1"/>
              </a:solidFill>
              <a:latin typeface="Amasis MT Pro" panose="020405040500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5805940"/>
      </p:ext>
    </p:extLst>
  </p:cSld>
  <p:clrMapOvr>
    <a:masterClrMapping/>
  </p:clrMapOvr>
  <p:transition spd="med">
    <p:pull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1E8500E7-7810-84F9-86EE-82E93B08D3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6409" y="2110901"/>
            <a:ext cx="3628796" cy="2419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773673C-F88B-E515-A78C-931D380979D8}"/>
              </a:ext>
            </a:extLst>
          </p:cNvPr>
          <p:cNvSpPr txBox="1"/>
          <p:nvPr/>
        </p:nvSpPr>
        <p:spPr>
          <a:xfrm>
            <a:off x="1546410" y="4695712"/>
            <a:ext cx="36287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masis MT Pro" panose="02040504050005020304" pitchFamily="18" charset="0"/>
              </a:rPr>
              <a:t>You have laptop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74C1B9-D80F-FA27-FD4E-214C14B80A77}"/>
              </a:ext>
            </a:extLst>
          </p:cNvPr>
          <p:cNvSpPr txBox="1"/>
          <p:nvPr/>
        </p:nvSpPr>
        <p:spPr>
          <a:xfrm>
            <a:off x="6601356" y="4695712"/>
            <a:ext cx="36287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bg1"/>
                </a:solidFill>
                <a:latin typeface="Amasis MT Pro" panose="02040504050005020304" pitchFamily="18" charset="0"/>
              </a:rPr>
              <a:t>You install software</a:t>
            </a:r>
          </a:p>
        </p:txBody>
      </p:sp>
      <p:pic>
        <p:nvPicPr>
          <p:cNvPr id="2050" name="Picture 2" descr="The best free software for a new PC | PCWorld">
            <a:extLst>
              <a:ext uri="{FF2B5EF4-FFF2-40B4-BE49-F238E27FC236}">
                <a16:creationId xmlns:a16="http://schemas.microsoft.com/office/drawing/2014/main" id="{C001DEA2-3CC6-CD68-7324-1291B92AD3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6797" y="2110900"/>
            <a:ext cx="3213354" cy="2419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DBCAD3B-00C0-C917-2E60-0F4DC64F7E5A}"/>
              </a:ext>
            </a:extLst>
          </p:cNvPr>
          <p:cNvSpPr txBox="1"/>
          <p:nvPr/>
        </p:nvSpPr>
        <p:spPr>
          <a:xfrm>
            <a:off x="1546410" y="5157377"/>
            <a:ext cx="36287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masis MT Pro" panose="02040504050005020304" pitchFamily="18" charset="0"/>
              </a:rPr>
              <a:t>You have 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0039634-414B-8161-E648-A297578FFB2D}"/>
              </a:ext>
            </a:extLst>
          </p:cNvPr>
          <p:cNvSpPr txBox="1"/>
          <p:nvPr/>
        </p:nvSpPr>
        <p:spPr>
          <a:xfrm>
            <a:off x="6601356" y="5159339"/>
            <a:ext cx="36287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bg1"/>
                </a:solidFill>
                <a:latin typeface="Amasis MT Pro" panose="02040504050005020304" pitchFamily="18" charset="0"/>
              </a:rPr>
              <a:t>You install packages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549091AF-D698-B387-965A-3CA86D6D68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 Programming Workshop | Md. Ahsanul Islam</a:t>
            </a:r>
            <a:endParaRPr lang="en-GB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E422CBDB-70DA-E636-B9D4-2F4DAD761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/>
              <a:t>Slide </a:t>
            </a:r>
            <a:fld id="{A9CCF425-CF00-4FD3-8AE9-FE684B4C5B0A}" type="slidenum">
              <a:rPr lang="en-GB" smtClean="0"/>
              <a:pPr/>
              <a:t>23</a:t>
            </a:fld>
            <a:r>
              <a:rPr lang="en-GB"/>
              <a:t> of 50</a:t>
            </a:r>
            <a:endParaRPr lang="en-GB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2174185-87D7-D98B-2A1B-0F975A20D167}"/>
              </a:ext>
            </a:extLst>
          </p:cNvPr>
          <p:cNvSpPr/>
          <p:nvPr/>
        </p:nvSpPr>
        <p:spPr>
          <a:xfrm>
            <a:off x="0" y="0"/>
            <a:ext cx="12192000" cy="861027"/>
          </a:xfrm>
          <a:prstGeom prst="rect">
            <a:avLst/>
          </a:prstGeom>
          <a:solidFill>
            <a:srgbClr val="1F497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i="0" dirty="0">
                <a:effectLst/>
                <a:latin typeface="Amasis MT Pro" panose="02040504050005020304" pitchFamily="18" charset="0"/>
              </a:rPr>
              <a:t>Why Packages?</a:t>
            </a:r>
          </a:p>
        </p:txBody>
      </p:sp>
    </p:spTree>
    <p:extLst>
      <p:ext uri="{BB962C8B-B14F-4D97-AF65-F5344CB8AC3E}">
        <p14:creationId xmlns:p14="http://schemas.microsoft.com/office/powerpoint/2010/main" val="3498267798"/>
      </p:ext>
    </p:extLst>
  </p:cSld>
  <p:clrMapOvr>
    <a:masterClrMapping/>
  </p:clrMapOvr>
  <p:transition spd="med">
    <p:pull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549091AF-D698-B387-965A-3CA86D6D68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 Programming Workshop | Md. Ahsanul Islam</a:t>
            </a:r>
            <a:endParaRPr lang="en-GB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E422CBDB-70DA-E636-B9D4-2F4DAD761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/>
              <a:t>Slide </a:t>
            </a:r>
            <a:fld id="{A9CCF425-CF00-4FD3-8AE9-FE684B4C5B0A}" type="slidenum">
              <a:rPr lang="en-GB" smtClean="0"/>
              <a:pPr/>
              <a:t>24</a:t>
            </a:fld>
            <a:r>
              <a:rPr lang="en-GB"/>
              <a:t> of 50</a:t>
            </a:r>
            <a:endParaRPr lang="en-GB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20FDF81-010E-CFEC-835F-406F889355A1}"/>
              </a:ext>
            </a:extLst>
          </p:cNvPr>
          <p:cNvSpPr/>
          <p:nvPr/>
        </p:nvSpPr>
        <p:spPr>
          <a:xfrm>
            <a:off x="0" y="0"/>
            <a:ext cx="12192000" cy="861027"/>
          </a:xfrm>
          <a:prstGeom prst="rect">
            <a:avLst/>
          </a:prstGeom>
          <a:solidFill>
            <a:srgbClr val="1F497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i="0" dirty="0">
                <a:effectLst/>
                <a:latin typeface="Amasis MT Pro" panose="02040504050005020304" pitchFamily="18" charset="0"/>
              </a:rPr>
              <a:t>Package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2E2AC91-EF61-DB0C-D6A1-86AEA8EAF322}"/>
              </a:ext>
            </a:extLst>
          </p:cNvPr>
          <p:cNvSpPr txBox="1"/>
          <p:nvPr/>
        </p:nvSpPr>
        <p:spPr>
          <a:xfrm>
            <a:off x="0" y="5996973"/>
            <a:ext cx="12192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tx1">
                    <a:lumMod val="75000"/>
                  </a:schemeClr>
                </a:solidFill>
                <a:latin typeface="Amasis MT Pro" panose="02040504050005020304" pitchFamily="18" charset="0"/>
              </a:rPr>
              <a:t>https://rdrr.io/</a:t>
            </a:r>
            <a:endParaRPr lang="en-GB" sz="1200" dirty="0">
              <a:solidFill>
                <a:schemeClr val="tx1">
                  <a:lumMod val="75000"/>
                </a:schemeClr>
              </a:solidFill>
              <a:latin typeface="Amasis MT Pro" panose="020405040500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565059-5ADD-AB4D-646B-7AA425D5C2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276" y="870755"/>
            <a:ext cx="9911447" cy="5403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796909"/>
      </p:ext>
    </p:extLst>
  </p:cSld>
  <p:clrMapOvr>
    <a:masterClrMapping/>
  </p:clrMapOvr>
  <p:transition spd="med">
    <p:pull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549091AF-D698-B387-965A-3CA86D6D68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 Programming Workshop | Md. Ahsanul Islam</a:t>
            </a:r>
            <a:endParaRPr lang="en-GB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E422CBDB-70DA-E636-B9D4-2F4DAD761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/>
              <a:t>Slide </a:t>
            </a:r>
            <a:fld id="{A9CCF425-CF00-4FD3-8AE9-FE684B4C5B0A}" type="slidenum">
              <a:rPr lang="en-GB" smtClean="0"/>
              <a:pPr/>
              <a:t>25</a:t>
            </a:fld>
            <a:r>
              <a:rPr lang="en-GB"/>
              <a:t> of 50</a:t>
            </a:r>
            <a:endParaRPr lang="en-GB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20FDF81-010E-CFEC-835F-406F889355A1}"/>
              </a:ext>
            </a:extLst>
          </p:cNvPr>
          <p:cNvSpPr/>
          <p:nvPr/>
        </p:nvSpPr>
        <p:spPr>
          <a:xfrm>
            <a:off x="0" y="0"/>
            <a:ext cx="12192000" cy="861027"/>
          </a:xfrm>
          <a:prstGeom prst="rect">
            <a:avLst/>
          </a:prstGeom>
          <a:solidFill>
            <a:srgbClr val="1F497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Amasis MT Pro" panose="02040504050005020304" pitchFamily="18" charset="0"/>
              </a:rPr>
              <a:t>t</a:t>
            </a:r>
            <a:r>
              <a:rPr lang="en-US" sz="2000" i="0" dirty="0">
                <a:effectLst/>
                <a:latin typeface="Amasis MT Pro" panose="02040504050005020304" pitchFamily="18" charset="0"/>
              </a:rPr>
              <a:t>idyverse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14008BC-B404-12B3-A3A0-EC6D631D1D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4010"/>
            <a:ext cx="12192000" cy="5738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791059"/>
      </p:ext>
    </p:extLst>
  </p:cSld>
  <p:clrMapOvr>
    <a:masterClrMapping/>
  </p:clrMapOvr>
  <p:transition spd="med">
    <p:pull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DCC9A19-D17D-56C0-1E1D-F84B035F59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2006" y="899939"/>
            <a:ext cx="6227987" cy="5361485"/>
          </a:xfrm>
          <a:prstGeom prst="rect">
            <a:avLst/>
          </a:prstGeom>
        </p:spPr>
      </p:pic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549091AF-D698-B387-965A-3CA86D6D68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 Programming Workshop | Md. Ahsanul Islam</a:t>
            </a:r>
            <a:endParaRPr lang="en-GB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E422CBDB-70DA-E636-B9D4-2F4DAD761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/>
              <a:t>Slide </a:t>
            </a:r>
            <a:fld id="{A9CCF425-CF00-4FD3-8AE9-FE684B4C5B0A}" type="slidenum">
              <a:rPr lang="en-GB" smtClean="0"/>
              <a:pPr/>
              <a:t>26</a:t>
            </a:fld>
            <a:r>
              <a:rPr lang="en-GB"/>
              <a:t> of 50</a:t>
            </a:r>
            <a:endParaRPr lang="en-GB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20FDF81-010E-CFEC-835F-406F889355A1}"/>
              </a:ext>
            </a:extLst>
          </p:cNvPr>
          <p:cNvSpPr/>
          <p:nvPr/>
        </p:nvSpPr>
        <p:spPr>
          <a:xfrm>
            <a:off x="0" y="0"/>
            <a:ext cx="12192000" cy="861027"/>
          </a:xfrm>
          <a:prstGeom prst="rect">
            <a:avLst/>
          </a:prstGeom>
          <a:solidFill>
            <a:srgbClr val="1F497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Amasis MT Pro" panose="02040504050005020304" pitchFamily="18" charset="0"/>
              </a:rPr>
              <a:t>Core Packages in tidyverse</a:t>
            </a:r>
            <a:endParaRPr lang="en-US" sz="2000" i="0" dirty="0">
              <a:effectLst/>
              <a:latin typeface="Amasis MT Pro" panose="020405040500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A9900BF-D723-E3BD-D646-9461DC79DF47}"/>
              </a:ext>
            </a:extLst>
          </p:cNvPr>
          <p:cNvSpPr/>
          <p:nvPr/>
        </p:nvSpPr>
        <p:spPr>
          <a:xfrm>
            <a:off x="3725694" y="1031132"/>
            <a:ext cx="3920246" cy="4572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7A6B30A-943C-06FC-74EA-6BB5C9776A0F}"/>
              </a:ext>
            </a:extLst>
          </p:cNvPr>
          <p:cNvSpPr/>
          <p:nvPr/>
        </p:nvSpPr>
        <p:spPr>
          <a:xfrm>
            <a:off x="3725694" y="1695725"/>
            <a:ext cx="4834646" cy="4572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574BE85-222F-93D0-9A5E-19D797F942B6}"/>
              </a:ext>
            </a:extLst>
          </p:cNvPr>
          <p:cNvSpPr/>
          <p:nvPr/>
        </p:nvSpPr>
        <p:spPr>
          <a:xfrm>
            <a:off x="3725694" y="2360318"/>
            <a:ext cx="4926470" cy="4572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489A858-31CA-3DB8-6297-337BAD237D0F}"/>
              </a:ext>
            </a:extLst>
          </p:cNvPr>
          <p:cNvSpPr/>
          <p:nvPr/>
        </p:nvSpPr>
        <p:spPr>
          <a:xfrm>
            <a:off x="3725694" y="3024911"/>
            <a:ext cx="4136761" cy="4572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521194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549091AF-D698-B387-965A-3CA86D6D68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 Programming Workshop | Md. Ahsanul Islam</a:t>
            </a:r>
            <a:endParaRPr lang="en-GB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E422CBDB-70DA-E636-B9D4-2F4DAD761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/>
              <a:t>Slide </a:t>
            </a:r>
            <a:fld id="{A9CCF425-CF00-4FD3-8AE9-FE684B4C5B0A}" type="slidenum">
              <a:rPr lang="en-GB" smtClean="0"/>
              <a:pPr/>
              <a:t>27</a:t>
            </a:fld>
            <a:r>
              <a:rPr lang="en-GB"/>
              <a:t> of 50</a:t>
            </a:r>
            <a:endParaRPr lang="en-GB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20FDF81-010E-CFEC-835F-406F889355A1}"/>
              </a:ext>
            </a:extLst>
          </p:cNvPr>
          <p:cNvSpPr/>
          <p:nvPr/>
        </p:nvSpPr>
        <p:spPr>
          <a:xfrm>
            <a:off x="0" y="0"/>
            <a:ext cx="12192000" cy="861027"/>
          </a:xfrm>
          <a:prstGeom prst="rect">
            <a:avLst/>
          </a:prstGeom>
          <a:solidFill>
            <a:srgbClr val="1F497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Amasis MT Pro" panose="02040504050005020304" pitchFamily="18" charset="0"/>
              </a:rPr>
              <a:t>All packages in tidyverse</a:t>
            </a:r>
            <a:endParaRPr lang="en-US" sz="2000" i="0" dirty="0">
              <a:effectLst/>
              <a:latin typeface="Amasis MT Pro" panose="020405040500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5CD64E-DAEC-8174-5D71-121650B5D4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2388" y="2776446"/>
            <a:ext cx="9307224" cy="1305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752845"/>
      </p:ext>
    </p:extLst>
  </p:cSld>
  <p:clrMapOvr>
    <a:masterClrMapping/>
  </p:clrMapOvr>
  <p:transition spd="med">
    <p:pull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549091AF-D698-B387-965A-3CA86D6D68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 Programming Workshop | Md. Ahsanul Islam</a:t>
            </a:r>
            <a:endParaRPr lang="en-GB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E422CBDB-70DA-E636-B9D4-2F4DAD761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/>
              <a:t>Slide </a:t>
            </a:r>
            <a:fld id="{A9CCF425-CF00-4FD3-8AE9-FE684B4C5B0A}" type="slidenum">
              <a:rPr lang="en-GB" smtClean="0"/>
              <a:pPr/>
              <a:t>28</a:t>
            </a:fld>
            <a:r>
              <a:rPr lang="en-GB"/>
              <a:t> of 50</a:t>
            </a:r>
            <a:endParaRPr lang="en-GB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20FDF81-010E-CFEC-835F-406F889355A1}"/>
              </a:ext>
            </a:extLst>
          </p:cNvPr>
          <p:cNvSpPr/>
          <p:nvPr/>
        </p:nvSpPr>
        <p:spPr>
          <a:xfrm>
            <a:off x="0" y="0"/>
            <a:ext cx="12192000" cy="861027"/>
          </a:xfrm>
          <a:prstGeom prst="rect">
            <a:avLst/>
          </a:prstGeom>
          <a:solidFill>
            <a:srgbClr val="1F497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i="0" dirty="0" err="1">
                <a:effectLst/>
                <a:latin typeface="Amasis MT Pro" panose="02040504050005020304" pitchFamily="18" charset="0"/>
              </a:rPr>
              <a:t>dplyr</a:t>
            </a:r>
            <a:endParaRPr lang="en-US" sz="2000" i="0" dirty="0">
              <a:effectLst/>
              <a:latin typeface="Amasis MT Pro" panose="02040504050005020304" pitchFamily="18" charset="0"/>
            </a:endParaRPr>
          </a:p>
        </p:txBody>
      </p:sp>
      <p:pic>
        <p:nvPicPr>
          <p:cNvPr id="3074" name="Picture 2" descr="A Quick Introduction to Dplyr - Sharp Sight">
            <a:extLst>
              <a:ext uri="{FF2B5EF4-FFF2-40B4-BE49-F238E27FC236}">
                <a16:creationId xmlns:a16="http://schemas.microsoft.com/office/drawing/2014/main" id="{13615D68-5D1B-556A-30DE-B09D89140D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032" y="2073406"/>
            <a:ext cx="5324272" cy="2711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Data Manipulation with dplyr">
            <a:extLst>
              <a:ext uri="{FF2B5EF4-FFF2-40B4-BE49-F238E27FC236}">
                <a16:creationId xmlns:a16="http://schemas.microsoft.com/office/drawing/2014/main" id="{B39F0488-A8A1-A92E-54A8-472F3FB30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9439" y="1184341"/>
            <a:ext cx="5985752" cy="4489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08AE861-67A6-380B-0377-A9BD864A2334}"/>
              </a:ext>
            </a:extLst>
          </p:cNvPr>
          <p:cNvSpPr txBox="1"/>
          <p:nvPr/>
        </p:nvSpPr>
        <p:spPr>
          <a:xfrm>
            <a:off x="0" y="5996973"/>
            <a:ext cx="12192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tx1">
                    <a:lumMod val="75000"/>
                  </a:schemeClr>
                </a:solidFill>
                <a:latin typeface="Amasis MT Pro" panose="02040504050005020304" pitchFamily="18" charset="0"/>
              </a:rPr>
              <a:t>Image: Sharp Sight &amp; Bioconnector</a:t>
            </a:r>
            <a:endParaRPr lang="en-GB" sz="1200" dirty="0">
              <a:solidFill>
                <a:schemeClr val="tx1">
                  <a:lumMod val="75000"/>
                </a:schemeClr>
              </a:solidFill>
              <a:latin typeface="Amasis MT Pro" panose="020405040500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4324454"/>
      </p:ext>
    </p:extLst>
  </p:cSld>
  <p:clrMapOvr>
    <a:masterClrMapping/>
  </p:clrMapOvr>
  <p:transition spd="med">
    <p:pull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549091AF-D698-B387-965A-3CA86D6D68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 Programming Workshop | Md. Ahsanul Islam</a:t>
            </a:r>
            <a:endParaRPr lang="en-GB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E422CBDB-70DA-E636-B9D4-2F4DAD761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/>
              <a:t>Slide </a:t>
            </a:r>
            <a:fld id="{A9CCF425-CF00-4FD3-8AE9-FE684B4C5B0A}" type="slidenum">
              <a:rPr lang="en-GB" smtClean="0"/>
              <a:pPr/>
              <a:t>29</a:t>
            </a:fld>
            <a:r>
              <a:rPr lang="en-GB"/>
              <a:t> of 50</a:t>
            </a:r>
            <a:endParaRPr lang="en-GB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20FDF81-010E-CFEC-835F-406F889355A1}"/>
              </a:ext>
            </a:extLst>
          </p:cNvPr>
          <p:cNvSpPr/>
          <p:nvPr/>
        </p:nvSpPr>
        <p:spPr>
          <a:xfrm>
            <a:off x="0" y="0"/>
            <a:ext cx="12192000" cy="861027"/>
          </a:xfrm>
          <a:prstGeom prst="rect">
            <a:avLst/>
          </a:prstGeom>
          <a:solidFill>
            <a:srgbClr val="1F497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i="0" dirty="0" err="1">
                <a:effectLst/>
                <a:latin typeface="Amasis MT Pro" panose="02040504050005020304" pitchFamily="18" charset="0"/>
              </a:rPr>
              <a:t>tidyr</a:t>
            </a:r>
            <a:endParaRPr lang="en-US" sz="2000" i="0" dirty="0">
              <a:effectLst/>
              <a:latin typeface="Amasis MT Pro" panose="02040504050005020304" pitchFamily="18" charset="0"/>
            </a:endParaRPr>
          </a:p>
        </p:txBody>
      </p:sp>
      <p:pic>
        <p:nvPicPr>
          <p:cNvPr id="9218" name="Picture 2" descr="Data reshaping: from wide to long and back – Introduction to R/tidyverse  for Exploratory Data Analysis">
            <a:extLst>
              <a:ext uri="{FF2B5EF4-FFF2-40B4-BE49-F238E27FC236}">
                <a16:creationId xmlns:a16="http://schemas.microsoft.com/office/drawing/2014/main" id="{B05143F4-9600-261A-061F-71D979E4C3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0332" y="1312381"/>
            <a:ext cx="7691336" cy="4233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A1837D4-D9AC-6738-9C67-0AACFCED4BE3}"/>
              </a:ext>
            </a:extLst>
          </p:cNvPr>
          <p:cNvSpPr txBox="1"/>
          <p:nvPr/>
        </p:nvSpPr>
        <p:spPr>
          <a:xfrm>
            <a:off x="0" y="5996973"/>
            <a:ext cx="1219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tx1">
                    <a:lumMod val="75000"/>
                  </a:schemeClr>
                </a:solidFill>
                <a:latin typeface="Amasis MT Pro" panose="02040504050005020304" pitchFamily="18" charset="0"/>
              </a:rPr>
              <a:t>Image: Hugo Tavares</a:t>
            </a:r>
          </a:p>
          <a:p>
            <a:endParaRPr lang="en-GB" sz="1200" dirty="0">
              <a:solidFill>
                <a:schemeClr val="tx1">
                  <a:lumMod val="75000"/>
                </a:schemeClr>
              </a:solidFill>
              <a:latin typeface="Amasis MT Pro" panose="020405040500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7541987"/>
      </p:ext>
    </p:extLst>
  </p:cSld>
  <p:clrMapOvr>
    <a:masterClrMapping/>
  </p:clrMapOvr>
  <p:transition spd="med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D044956-4059-0009-E266-CA6BC2C1F6B3}"/>
              </a:ext>
            </a:extLst>
          </p:cNvPr>
          <p:cNvSpPr txBox="1"/>
          <p:nvPr/>
        </p:nvSpPr>
        <p:spPr>
          <a:xfrm>
            <a:off x="1976336" y="1563398"/>
            <a:ext cx="823932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masis MT Pro" panose="02040504050005020304" pitchFamily="18" charset="0"/>
              </a:rPr>
              <a:t>Things you will learn:</a:t>
            </a:r>
          </a:p>
          <a:p>
            <a:endParaRPr lang="en-US" sz="2400" dirty="0">
              <a:solidFill>
                <a:schemeClr val="bg1"/>
              </a:solidFill>
              <a:latin typeface="Amasis MT Pro" panose="020405040500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Amasis MT Pro" panose="02040504050005020304" pitchFamily="18" charset="0"/>
              </a:rPr>
              <a:t>Basics of R programming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Amasis MT Pro" panose="02040504050005020304" pitchFamily="18" charset="0"/>
              </a:rPr>
              <a:t>RStudio IDE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Amasis MT Pro" panose="02040504050005020304" pitchFamily="18" charset="0"/>
              </a:rPr>
              <a:t>Data Import, and export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Amasis MT Pro" panose="02040504050005020304" pitchFamily="18" charset="0"/>
              </a:rPr>
              <a:t>Data Wrangling (using base R, tidyverse, and more)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Amasis MT Pro" panose="02040504050005020304" pitchFamily="18" charset="0"/>
              </a:rPr>
              <a:t>Data Visualization (using ggplot2, and more)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Amasis MT Pro" panose="02040504050005020304" pitchFamily="18" charset="0"/>
              </a:rPr>
              <a:t>Data Summarization and Modeling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8485989-E3DC-CB65-C72D-7959443E8210}"/>
              </a:ext>
            </a:extLst>
          </p:cNvPr>
          <p:cNvSpPr/>
          <p:nvPr/>
        </p:nvSpPr>
        <p:spPr>
          <a:xfrm>
            <a:off x="0" y="6319124"/>
            <a:ext cx="12192000" cy="535021"/>
          </a:xfrm>
          <a:prstGeom prst="rect">
            <a:avLst/>
          </a:prstGeom>
          <a:solidFill>
            <a:srgbClr val="1F497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464838F-0953-EBDB-41A9-47D2EE2025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 Programming Workshop | Md. Ahsanul Islam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C8610C-9A09-39A7-61AA-B187F64DA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/>
              <a:t>Slide </a:t>
            </a:r>
            <a:fld id="{A9CCF425-CF00-4FD3-8AE9-FE684B4C5B0A}" type="slidenum">
              <a:rPr lang="en-GB" smtClean="0"/>
              <a:pPr/>
              <a:t>3</a:t>
            </a:fld>
            <a:r>
              <a:rPr lang="en-GB"/>
              <a:t> of 30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030660"/>
      </p:ext>
    </p:extLst>
  </p:cSld>
  <p:clrMapOvr>
    <a:masterClrMapping/>
  </p:clrMapOvr>
  <p:transition spd="med">
    <p:pull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549091AF-D698-B387-965A-3CA86D6D68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 Programming Workshop | Md. Ahsanul Islam</a:t>
            </a:r>
            <a:endParaRPr lang="en-GB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E422CBDB-70DA-E636-B9D4-2F4DAD761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/>
              <a:t>Slide </a:t>
            </a:r>
            <a:fld id="{A9CCF425-CF00-4FD3-8AE9-FE684B4C5B0A}" type="slidenum">
              <a:rPr lang="en-GB" smtClean="0"/>
              <a:pPr/>
              <a:t>30</a:t>
            </a:fld>
            <a:r>
              <a:rPr lang="en-GB"/>
              <a:t> of 50</a:t>
            </a:r>
            <a:endParaRPr lang="en-GB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20FDF81-010E-CFEC-835F-406F889355A1}"/>
              </a:ext>
            </a:extLst>
          </p:cNvPr>
          <p:cNvSpPr/>
          <p:nvPr/>
        </p:nvSpPr>
        <p:spPr>
          <a:xfrm>
            <a:off x="0" y="0"/>
            <a:ext cx="12192000" cy="861027"/>
          </a:xfrm>
          <a:prstGeom prst="rect">
            <a:avLst/>
          </a:prstGeom>
          <a:solidFill>
            <a:srgbClr val="1F497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i="0" dirty="0">
                <a:effectLst/>
                <a:latin typeface="Amasis MT Pro" panose="02040504050005020304" pitchFamily="18" charset="0"/>
              </a:rPr>
              <a:t>ggplot2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7100045-4BB1-C0C0-756D-26431A832D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8847" y="915293"/>
            <a:ext cx="5243942" cy="27392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35878B5-DF73-8FB6-598A-0EA5F6641E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927" y="872280"/>
            <a:ext cx="4455268" cy="300124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E1EB6E-31A5-836F-96B4-ADAE7D0A8A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187" y="3808203"/>
            <a:ext cx="3696511" cy="246103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E5065D8-A836-8A29-FF50-10CFBDEC67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32698" y="3846492"/>
            <a:ext cx="3683413" cy="238445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800CF1D-A5FF-D04F-2144-F967805A1A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07030" y="3397546"/>
            <a:ext cx="4584970" cy="2865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481558"/>
      </p:ext>
    </p:extLst>
  </p:cSld>
  <p:clrMapOvr>
    <a:masterClrMapping/>
  </p:clrMapOvr>
  <p:transition spd="med">
    <p:pull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549091AF-D698-B387-965A-3CA86D6D68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 Programming Workshop | Md. Ahsanul Islam</a:t>
            </a:r>
            <a:endParaRPr lang="en-GB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E422CBDB-70DA-E636-B9D4-2F4DAD761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/>
              <a:t>Slide </a:t>
            </a:r>
            <a:fld id="{A9CCF425-CF00-4FD3-8AE9-FE684B4C5B0A}" type="slidenum">
              <a:rPr lang="en-GB" smtClean="0"/>
              <a:pPr/>
              <a:t>31</a:t>
            </a:fld>
            <a:r>
              <a:rPr lang="en-GB"/>
              <a:t> of 50</a:t>
            </a:r>
            <a:endParaRPr lang="en-GB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20FDF81-010E-CFEC-835F-406F889355A1}"/>
              </a:ext>
            </a:extLst>
          </p:cNvPr>
          <p:cNvSpPr/>
          <p:nvPr/>
        </p:nvSpPr>
        <p:spPr>
          <a:xfrm>
            <a:off x="0" y="0"/>
            <a:ext cx="12192000" cy="861027"/>
          </a:xfrm>
          <a:prstGeom prst="rect">
            <a:avLst/>
          </a:prstGeom>
          <a:solidFill>
            <a:srgbClr val="1F497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Amasis MT Pro" panose="02040504050005020304" pitchFamily="18" charset="0"/>
              </a:rPr>
              <a:t>Summary Statistics</a:t>
            </a:r>
            <a:endParaRPr lang="en-US" sz="2000" i="0" dirty="0">
              <a:effectLst/>
              <a:latin typeface="Amasis MT Pro" panose="020405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1FE7326-5A7E-5FD4-189E-5CC6369C79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220734"/>
            <a:ext cx="5298332" cy="441653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186FCE7-E218-E0B0-99C0-50265153B7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162" y="1646615"/>
            <a:ext cx="5715838" cy="3564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08903"/>
      </p:ext>
    </p:extLst>
  </p:cSld>
  <p:clrMapOvr>
    <a:masterClrMapping/>
  </p:clrMapOvr>
  <p:transition spd="med">
    <p:pull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549091AF-D698-B387-965A-3CA86D6D68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 Programming Workshop | Md. Ahsanul Islam</a:t>
            </a:r>
            <a:endParaRPr lang="en-GB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E422CBDB-70DA-E636-B9D4-2F4DAD761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/>
              <a:t>Slide </a:t>
            </a:r>
            <a:fld id="{A9CCF425-CF00-4FD3-8AE9-FE684B4C5B0A}" type="slidenum">
              <a:rPr lang="en-GB" smtClean="0"/>
              <a:pPr/>
              <a:t>32</a:t>
            </a:fld>
            <a:r>
              <a:rPr lang="en-GB"/>
              <a:t> of 50</a:t>
            </a:r>
            <a:endParaRPr lang="en-GB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20FDF81-010E-CFEC-835F-406F889355A1}"/>
              </a:ext>
            </a:extLst>
          </p:cNvPr>
          <p:cNvSpPr/>
          <p:nvPr/>
        </p:nvSpPr>
        <p:spPr>
          <a:xfrm>
            <a:off x="0" y="0"/>
            <a:ext cx="12192000" cy="861027"/>
          </a:xfrm>
          <a:prstGeom prst="rect">
            <a:avLst/>
          </a:prstGeom>
          <a:solidFill>
            <a:srgbClr val="1F497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i="0" dirty="0">
                <a:effectLst/>
                <a:latin typeface="Amasis MT Pro" panose="02040504050005020304" pitchFamily="18" charset="0"/>
              </a:rPr>
              <a:t>Statistical Model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C95EA3F-07AA-A7FA-F4ED-003EF00DC9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6051" y="1050587"/>
            <a:ext cx="6339898" cy="4756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510850"/>
      </p:ext>
    </p:extLst>
  </p:cSld>
  <p:clrMapOvr>
    <a:masterClrMapping/>
  </p:clrMapOvr>
  <p:transition spd="med">
    <p:pull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549091AF-D698-B387-965A-3CA86D6D68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 Programming Workshop | Md. Ahsanul Islam</a:t>
            </a:r>
            <a:endParaRPr lang="en-GB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E422CBDB-70DA-E636-B9D4-2F4DAD761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/>
              <a:t>Slide </a:t>
            </a:r>
            <a:fld id="{A9CCF425-CF00-4FD3-8AE9-FE684B4C5B0A}" type="slidenum">
              <a:rPr lang="en-GB" smtClean="0"/>
              <a:pPr/>
              <a:t>33</a:t>
            </a:fld>
            <a:r>
              <a:rPr lang="en-GB"/>
              <a:t> of 50</a:t>
            </a:r>
            <a:endParaRPr lang="en-GB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20FDF81-010E-CFEC-835F-406F889355A1}"/>
              </a:ext>
            </a:extLst>
          </p:cNvPr>
          <p:cNvSpPr/>
          <p:nvPr/>
        </p:nvSpPr>
        <p:spPr>
          <a:xfrm>
            <a:off x="0" y="0"/>
            <a:ext cx="12192000" cy="861027"/>
          </a:xfrm>
          <a:prstGeom prst="rect">
            <a:avLst/>
          </a:prstGeom>
          <a:solidFill>
            <a:srgbClr val="1F497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i="0" dirty="0">
                <a:effectLst/>
                <a:latin typeface="Amasis MT Pro" panose="02040504050005020304" pitchFamily="18" charset="0"/>
              </a:rPr>
              <a:t>Reporting</a:t>
            </a:r>
          </a:p>
        </p:txBody>
      </p:sp>
    </p:spTree>
    <p:extLst>
      <p:ext uri="{BB962C8B-B14F-4D97-AF65-F5344CB8AC3E}">
        <p14:creationId xmlns:p14="http://schemas.microsoft.com/office/powerpoint/2010/main" val="3779494563"/>
      </p:ext>
    </p:extLst>
  </p:cSld>
  <p:clrMapOvr>
    <a:masterClrMapping/>
  </p:clrMapOvr>
  <p:transition spd="med">
    <p:pull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/>
              <a:schemeClr val="bg2">
                <a:shade val="91000"/>
                <a:satMod val="105000"/>
              </a:schemeClr>
            </a:duotone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13E75778-8865-451E-A418-58B337FE5B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C828AE3-FA58-43DF-B083-6AA3C102AF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20FDF81-010E-CFEC-835F-406F889355A1}"/>
              </a:ext>
            </a:extLst>
          </p:cNvPr>
          <p:cNvSpPr/>
          <p:nvPr/>
        </p:nvSpPr>
        <p:spPr>
          <a:xfrm>
            <a:off x="643468" y="1914860"/>
            <a:ext cx="10905066" cy="247425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algn="ctr" defTabSz="914400">
              <a:lnSpc>
                <a:spcPct val="8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i="0" cap="all" spc="15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THANK YOU FOR ATTENDING THIS WORKSHOP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4AF9CD9-31C2-43D9-9F5C-A0E097262D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72000"/>
            <a:ext cx="12195668" cy="2286000"/>
          </a:xfrm>
          <a:prstGeom prst="rect">
            <a:avLst/>
          </a:prstGeom>
          <a:solidFill>
            <a:schemeClr val="bg2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0A57A26-ECBF-4A8A-B307-41F0BDD94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75400"/>
            <a:ext cx="12195668" cy="482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549091AF-D698-B387-965A-3CA86D6D68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596471" y="6422854"/>
            <a:ext cx="504444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chemeClr val="bg1"/>
                </a:solidFill>
              </a:rPr>
              <a:t>R Programming Workshop | Md. Ahsanul Islam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E422CBDB-70DA-E636-B9D4-2F4DAD761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58927" y="6422854"/>
            <a:ext cx="946264" cy="365125"/>
          </a:xfrm>
        </p:spPr>
        <p:txBody>
          <a:bodyPr vert="horz" lIns="45720" tIns="45720" rIns="91440" bIns="45720" rtlCol="0" anchor="ctr">
            <a:normAutofit fontScale="92500"/>
          </a:bodyPr>
          <a:lstStyle/>
          <a:p>
            <a:pPr algn="l">
              <a:spcAft>
                <a:spcPts val="600"/>
              </a:spcAft>
            </a:pPr>
            <a:r>
              <a:rPr lang="en-US" b="0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Slide </a:t>
            </a:r>
            <a:fld id="{A9CCF425-CF00-4FD3-8AE9-FE684B4C5B0A}" type="slidenum">
              <a:rPr lang="en-US" b="0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pPr algn="l">
                <a:spcAft>
                  <a:spcPts val="600"/>
                </a:spcAft>
              </a:pPr>
              <a:t>34</a:t>
            </a:fld>
            <a:r>
              <a:rPr lang="en-US" b="0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of 50</a:t>
            </a:r>
          </a:p>
        </p:txBody>
      </p:sp>
    </p:spTree>
    <p:extLst>
      <p:ext uri="{BB962C8B-B14F-4D97-AF65-F5344CB8AC3E}">
        <p14:creationId xmlns:p14="http://schemas.microsoft.com/office/powerpoint/2010/main" val="834280535"/>
      </p:ext>
    </p:extLst>
  </p:cSld>
  <p:clrMapOvr>
    <a:masterClrMapping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D044956-4059-0009-E266-CA6BC2C1F6B3}"/>
              </a:ext>
            </a:extLst>
          </p:cNvPr>
          <p:cNvSpPr txBox="1"/>
          <p:nvPr/>
        </p:nvSpPr>
        <p:spPr>
          <a:xfrm>
            <a:off x="1976336" y="1563398"/>
            <a:ext cx="823932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Amasis MT Pro" panose="02040504050005020304" pitchFamily="18" charset="0"/>
              </a:rPr>
              <a:t>Requirements</a:t>
            </a:r>
          </a:p>
          <a:p>
            <a:endParaRPr lang="en-US" sz="2400" dirty="0">
              <a:solidFill>
                <a:schemeClr val="bg1"/>
              </a:solidFill>
              <a:latin typeface="Amasis MT Pro" panose="020405040500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Amasis MT Pro" panose="02040504050005020304" pitchFamily="18" charset="0"/>
              </a:rPr>
              <a:t>No prior programming experience required.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Amasis MT Pro" panose="02040504050005020304" pitchFamily="18" charset="0"/>
              </a:rPr>
              <a:t>Any educational background.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Amasis MT Pro" panose="02040504050005020304" pitchFamily="18" charset="0"/>
              </a:rPr>
              <a:t>Laptop or desktop computer.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Amasis MT Pro" panose="02040504050005020304" pitchFamily="18" charset="0"/>
              </a:rPr>
              <a:t>Access to the internet.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8485989-E3DC-CB65-C72D-7959443E8210}"/>
              </a:ext>
            </a:extLst>
          </p:cNvPr>
          <p:cNvSpPr/>
          <p:nvPr/>
        </p:nvSpPr>
        <p:spPr>
          <a:xfrm>
            <a:off x="0" y="6322979"/>
            <a:ext cx="12192000" cy="535021"/>
          </a:xfrm>
          <a:prstGeom prst="rect">
            <a:avLst/>
          </a:prstGeom>
          <a:solidFill>
            <a:srgbClr val="1F497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6A0546-A25F-A4C4-FEB7-3383A76CAE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 Programming Workshop | Md. Ahsanul Islam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06EAB2-62CB-10CA-C729-556FDC5D93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/>
              <a:t>Slide </a:t>
            </a:r>
            <a:fld id="{A9CCF425-CF00-4FD3-8AE9-FE684B4C5B0A}" type="slidenum">
              <a:rPr lang="en-GB" smtClean="0"/>
              <a:pPr/>
              <a:t>4</a:t>
            </a:fld>
            <a:r>
              <a:rPr lang="en-GB"/>
              <a:t> of 30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5985344"/>
      </p:ext>
    </p:extLst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D044956-4059-0009-E266-CA6BC2C1F6B3}"/>
              </a:ext>
            </a:extLst>
          </p:cNvPr>
          <p:cNvSpPr txBox="1"/>
          <p:nvPr/>
        </p:nvSpPr>
        <p:spPr>
          <a:xfrm>
            <a:off x="1976336" y="1553670"/>
            <a:ext cx="823932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masis MT Pro" panose="02040504050005020304" pitchFamily="18" charset="0"/>
              </a:rPr>
              <a:t>Workshop materials include:</a:t>
            </a:r>
          </a:p>
          <a:p>
            <a:endParaRPr lang="en-US" sz="2400" dirty="0">
              <a:solidFill>
                <a:schemeClr val="bg1"/>
              </a:solidFill>
              <a:latin typeface="Amasis MT Pro" panose="020405040500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/>
                </a:solidFill>
                <a:latin typeface="Amasis MT Pro" panose="02040504050005020304" pitchFamily="18" charset="0"/>
              </a:rPr>
              <a:t>R scripts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/>
                </a:solidFill>
                <a:latin typeface="Amasis MT Pro" panose="02040504050005020304" pitchFamily="18" charset="0"/>
              </a:rPr>
              <a:t>Datasets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/>
                </a:solidFill>
                <a:latin typeface="Amasis MT Pro" panose="02040504050005020304" pitchFamily="18" charset="0"/>
              </a:rPr>
              <a:t>Slides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/>
                </a:solidFill>
                <a:latin typeface="Amasis MT Pro" panose="02040504050005020304" pitchFamily="18" charset="0"/>
              </a:rPr>
              <a:t>Cheat Sheets: </a:t>
            </a:r>
            <a:r>
              <a:rPr lang="en-GB" sz="2400" dirty="0">
                <a:solidFill>
                  <a:schemeClr val="bg1"/>
                </a:solidFill>
                <a:latin typeface="Amasis MT Pro" panose="02040504050005020304" pitchFamily="18" charset="0"/>
                <a:hlinkClick r:id="rId2"/>
              </a:rPr>
              <a:t>https://posit.co/resources/cheatsheets/</a:t>
            </a:r>
            <a:endParaRPr lang="en-GB" sz="2400" dirty="0">
              <a:solidFill>
                <a:schemeClr val="bg1"/>
              </a:solidFill>
              <a:latin typeface="Amasis MT Pro" panose="020405040500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>
              <a:solidFill>
                <a:schemeClr val="bg1"/>
              </a:solidFill>
              <a:latin typeface="Amasis MT Pro" panose="02040504050005020304" pitchFamily="18" charset="0"/>
            </a:endParaRPr>
          </a:p>
          <a:p>
            <a:r>
              <a:rPr lang="en-GB" sz="2400" dirty="0">
                <a:solidFill>
                  <a:schemeClr val="bg1"/>
                </a:solidFill>
                <a:latin typeface="Amasis MT Pro" panose="02040504050005020304" pitchFamily="18" charset="0"/>
              </a:rPr>
              <a:t>Available at: </a:t>
            </a:r>
            <a:r>
              <a:rPr lang="en-GB" sz="2400" dirty="0">
                <a:solidFill>
                  <a:schemeClr val="bg1"/>
                </a:solidFill>
                <a:latin typeface="Amasis MT Pro" panose="020405040500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https://github.com/MdAhsanulHimel</a:t>
            </a:r>
            <a:endParaRPr lang="en-GB" sz="2400" dirty="0">
              <a:solidFill>
                <a:schemeClr val="bg1"/>
              </a:solidFill>
              <a:latin typeface="Amasis MT Pro" panose="020405040500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8485989-E3DC-CB65-C72D-7959443E8210}"/>
              </a:ext>
            </a:extLst>
          </p:cNvPr>
          <p:cNvSpPr/>
          <p:nvPr/>
        </p:nvSpPr>
        <p:spPr>
          <a:xfrm>
            <a:off x="0" y="6322979"/>
            <a:ext cx="12192000" cy="535021"/>
          </a:xfrm>
          <a:prstGeom prst="rect">
            <a:avLst/>
          </a:prstGeom>
          <a:solidFill>
            <a:srgbClr val="1F497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08C64E-20AA-8FE6-C6BB-E28D91FFDF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 Programming Workshop | Md. Ahsanul Islam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4B3090-520F-DDED-0D2F-7D7D3FA44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/>
              <a:t>Slide </a:t>
            </a:r>
            <a:fld id="{A9CCF425-CF00-4FD3-8AE9-FE684B4C5B0A}" type="slidenum">
              <a:rPr lang="en-GB" smtClean="0"/>
              <a:pPr/>
              <a:t>5</a:t>
            </a:fld>
            <a:r>
              <a:rPr lang="en-GB"/>
              <a:t> of 30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80082949"/>
      </p:ext>
    </p:extLst>
  </p:cSld>
  <p:clrMapOvr>
    <a:masterClrMapping/>
  </p:clrMapOvr>
  <p:transition spd="med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B3B6FA0-E01B-0C22-3DB3-6D49E412145C}"/>
              </a:ext>
            </a:extLst>
          </p:cNvPr>
          <p:cNvSpPr/>
          <p:nvPr/>
        </p:nvSpPr>
        <p:spPr>
          <a:xfrm>
            <a:off x="0" y="1"/>
            <a:ext cx="12192000" cy="861027"/>
          </a:xfrm>
          <a:prstGeom prst="rect">
            <a:avLst/>
          </a:prstGeom>
          <a:solidFill>
            <a:srgbClr val="1F497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i="0" dirty="0">
                <a:effectLst/>
                <a:latin typeface="Amasis MT Pro" panose="02040504050005020304" pitchFamily="18" charset="0"/>
              </a:rPr>
              <a:t>A brief history of R Programming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A7E538-D5DD-3A03-BA38-B56E40888B54}"/>
              </a:ext>
            </a:extLst>
          </p:cNvPr>
          <p:cNvSpPr txBox="1"/>
          <p:nvPr/>
        </p:nvSpPr>
        <p:spPr>
          <a:xfrm>
            <a:off x="1137428" y="1133562"/>
            <a:ext cx="10282843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chemeClr val="bg1"/>
                </a:solidFill>
                <a:effectLst/>
                <a:highlight>
                  <a:srgbClr val="FFFFFF"/>
                </a:highlight>
                <a:latin typeface="Amasis MT Pro" panose="02040504050005020304" pitchFamily="18" charset="0"/>
              </a:rPr>
              <a:t>In 1992, the R‐project was started by </a:t>
            </a:r>
            <a:r>
              <a:rPr lang="en-US" sz="2000" b="1" i="0" dirty="0">
                <a:solidFill>
                  <a:schemeClr val="bg1"/>
                </a:solidFill>
                <a:effectLst/>
                <a:highlight>
                  <a:srgbClr val="FFFFFF"/>
                </a:highlight>
                <a:latin typeface="Amasis MT Pro" panose="02040504050005020304" pitchFamily="18" charset="0"/>
              </a:rPr>
              <a:t>R</a:t>
            </a:r>
            <a:r>
              <a:rPr lang="en-US" sz="2000" b="0" i="0" dirty="0">
                <a:solidFill>
                  <a:schemeClr val="bg1"/>
                </a:solidFill>
                <a:effectLst/>
                <a:highlight>
                  <a:srgbClr val="FFFFFF"/>
                </a:highlight>
                <a:latin typeface="Amasis MT Pro" panose="02040504050005020304" pitchFamily="18" charset="0"/>
              </a:rPr>
              <a:t>oss Ihaka and </a:t>
            </a:r>
            <a:r>
              <a:rPr lang="en-US" sz="2000" b="1" i="0" dirty="0">
                <a:solidFill>
                  <a:schemeClr val="bg1"/>
                </a:solidFill>
                <a:effectLst/>
                <a:highlight>
                  <a:srgbClr val="FFFFFF"/>
                </a:highlight>
                <a:latin typeface="Amasis MT Pro" panose="02040504050005020304" pitchFamily="18" charset="0"/>
              </a:rPr>
              <a:t>R</a:t>
            </a:r>
            <a:r>
              <a:rPr lang="en-US" sz="2000" b="0" i="0" dirty="0">
                <a:solidFill>
                  <a:schemeClr val="bg1"/>
                </a:solidFill>
                <a:effectLst/>
                <a:highlight>
                  <a:srgbClr val="FFFFFF"/>
                </a:highlight>
                <a:latin typeface="Amasis MT Pro" panose="02040504050005020304" pitchFamily="18" charset="0"/>
              </a:rPr>
              <a:t>obert Gentleman at the University of Auckland, New Zealand.</a:t>
            </a:r>
          </a:p>
          <a:p>
            <a:endParaRPr lang="en-US" sz="2000" b="0" i="0" dirty="0">
              <a:solidFill>
                <a:schemeClr val="bg1"/>
              </a:solidFill>
              <a:effectLst/>
              <a:latin typeface="Amasis MT Pro" panose="020405040500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chemeClr val="bg1"/>
                </a:solidFill>
                <a:effectLst/>
                <a:latin typeface="Amasis MT Pro" panose="02040504050005020304" pitchFamily="18" charset="0"/>
              </a:rPr>
              <a:t>On 2000-02-29, the first official 1.0 version of R was released.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  <a:latin typeface="Amasis MT Pro" panose="020405040500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Amasis MT Pro" panose="02040504050005020304" pitchFamily="18" charset="0"/>
              </a:rPr>
              <a:t>In 1997, the Comprehensive R Archive Network (CRAN) was established.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  <a:latin typeface="Amasis MT Pro" panose="020405040500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Amasis MT Pro" panose="02040504050005020304" pitchFamily="18" charset="0"/>
              </a:rPr>
              <a:t>In September 2011, </a:t>
            </a:r>
            <a:r>
              <a:rPr lang="en-US" sz="2000" b="1" dirty="0">
                <a:solidFill>
                  <a:schemeClr val="bg1"/>
                </a:solidFill>
                <a:latin typeface="Amasis MT Pro" panose="02040504050005020304" pitchFamily="18" charset="0"/>
              </a:rPr>
              <a:t>RStudio</a:t>
            </a:r>
            <a:r>
              <a:rPr lang="en-US" sz="2000" dirty="0">
                <a:solidFill>
                  <a:schemeClr val="bg1"/>
                </a:solidFill>
                <a:latin typeface="Amasis MT Pro" panose="02040504050005020304" pitchFamily="18" charset="0"/>
              </a:rPr>
              <a:t> was initially launched, and in 2016 it got its first major release.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  <a:latin typeface="Amasis MT Pro" panose="020405040500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Amasis MT Pro" panose="02040504050005020304" pitchFamily="18" charset="0"/>
              </a:rPr>
              <a:t>In November 2012, RStudio (current Posit) released shiny, a framework for developing web applications.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  <a:latin typeface="Amasis MT Pro" panose="020405040500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Amasis MT Pro" panose="02040504050005020304" pitchFamily="18" charset="0"/>
              </a:rPr>
              <a:t>In 2016, Hadley Wickham and his team at RStudio released tidyverse (a set of packages).</a:t>
            </a:r>
          </a:p>
          <a:p>
            <a:endParaRPr lang="en-US" sz="2000" b="0" i="0" dirty="0">
              <a:solidFill>
                <a:schemeClr val="bg1"/>
              </a:solidFill>
              <a:effectLst/>
              <a:latin typeface="Amasis MT Pro" panose="020405040500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chemeClr val="bg1"/>
                </a:solidFill>
                <a:effectLst/>
                <a:latin typeface="Amasis MT Pro" panose="02040504050005020304" pitchFamily="18" charset="0"/>
              </a:rPr>
              <a:t>The latest R version 4.3.3 (Angel Food Cake) has been released on 2024-02-29.</a:t>
            </a:r>
            <a:endParaRPr lang="en-GB" sz="2000" dirty="0">
              <a:solidFill>
                <a:schemeClr val="bg1"/>
              </a:solidFill>
              <a:latin typeface="Amasis MT Pro" panose="02040504050005020304" pitchFamily="18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29A5A5-537F-AF64-9D0D-4E1E962447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 Programming Workshop | Md. Ahsanul Islam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509DDB-72E9-553A-EB72-36BB5CD7F9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/>
              <a:t>Slide </a:t>
            </a:r>
            <a:fld id="{A9CCF425-CF00-4FD3-8AE9-FE684B4C5B0A}" type="slidenum">
              <a:rPr lang="en-GB" smtClean="0"/>
              <a:pPr/>
              <a:t>6</a:t>
            </a:fld>
            <a:r>
              <a:rPr lang="en-GB"/>
              <a:t> of 50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32141024"/>
      </p:ext>
    </p:extLst>
  </p:cSld>
  <p:clrMapOvr>
    <a:masterClrMapping/>
  </p:clrMapOvr>
  <p:transition spd="med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6EC047C6-773C-27C1-D901-760F1241A632}"/>
              </a:ext>
            </a:extLst>
          </p:cNvPr>
          <p:cNvGrpSpPr/>
          <p:nvPr/>
        </p:nvGrpSpPr>
        <p:grpSpPr>
          <a:xfrm>
            <a:off x="1546410" y="1293777"/>
            <a:ext cx="9099180" cy="3939703"/>
            <a:chOff x="1532782" y="1157590"/>
            <a:chExt cx="9099180" cy="3939703"/>
          </a:xfrm>
        </p:grpSpPr>
        <p:pic>
          <p:nvPicPr>
            <p:cNvPr id="1026" name="Picture 2" descr="Cooling System inside Laptop · Free Stock Photo">
              <a:extLst>
                <a:ext uri="{FF2B5EF4-FFF2-40B4-BE49-F238E27FC236}">
                  <a16:creationId xmlns:a16="http://schemas.microsoft.com/office/drawing/2014/main" id="{C0E4731F-77C3-597F-08C0-F66867AD8F6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32782" y="2675106"/>
              <a:ext cx="3628795" cy="24221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1E8500E7-7810-84F9-86EE-82E93B08D3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03166" y="2675106"/>
              <a:ext cx="3628796" cy="2419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4D95D5E1-EF6F-D246-F7ED-DCBF1F696A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03166" y="1160750"/>
              <a:ext cx="3623116" cy="12709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762AD466-E0BF-08A8-3982-97A509EC2C1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525191" y="1157590"/>
              <a:ext cx="1643975" cy="1274081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E773673C-F88B-E515-A78C-931D380979D8}"/>
              </a:ext>
            </a:extLst>
          </p:cNvPr>
          <p:cNvSpPr txBox="1"/>
          <p:nvPr/>
        </p:nvSpPr>
        <p:spPr>
          <a:xfrm>
            <a:off x="1546410" y="5473925"/>
            <a:ext cx="36287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masis MT Pro" panose="02040504050005020304" pitchFamily="18" charset="0"/>
              </a:rPr>
              <a:t>Backend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74C1B9-D80F-FA27-FD4E-214C14B80A77}"/>
              </a:ext>
            </a:extLst>
          </p:cNvPr>
          <p:cNvSpPr txBox="1"/>
          <p:nvPr/>
        </p:nvSpPr>
        <p:spPr>
          <a:xfrm>
            <a:off x="7011115" y="5473924"/>
            <a:ext cx="36287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bg1"/>
                </a:solidFill>
                <a:latin typeface="Amasis MT Pro" panose="02040504050005020304" pitchFamily="18" charset="0"/>
              </a:rPr>
              <a:t>Frontend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9675FA-3E69-0A0D-E2A8-21D7E09FCC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 Programming Workshop | Md. Ahsanul Islam</a:t>
            </a:r>
            <a:endParaRPr lang="en-GB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88837CF-785B-711C-4D60-AAD58928C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/>
              <a:t>Slide </a:t>
            </a:r>
            <a:fld id="{A9CCF425-CF00-4FD3-8AE9-FE684B4C5B0A}" type="slidenum">
              <a:rPr lang="en-GB" smtClean="0"/>
              <a:pPr/>
              <a:t>7</a:t>
            </a:fld>
            <a:r>
              <a:rPr lang="en-GB"/>
              <a:t> of 50</a:t>
            </a:r>
            <a:endParaRPr lang="en-GB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D8CF1B-1BC0-5830-DE79-7BF60C186CF2}"/>
              </a:ext>
            </a:extLst>
          </p:cNvPr>
          <p:cNvSpPr/>
          <p:nvPr/>
        </p:nvSpPr>
        <p:spPr>
          <a:xfrm>
            <a:off x="0" y="0"/>
            <a:ext cx="12192000" cy="861027"/>
          </a:xfrm>
          <a:prstGeom prst="rect">
            <a:avLst/>
          </a:prstGeom>
          <a:solidFill>
            <a:srgbClr val="1F497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i="0" dirty="0">
                <a:effectLst/>
                <a:latin typeface="Amasis MT Pro" panose="02040504050005020304" pitchFamily="18" charset="0"/>
              </a:rPr>
              <a:t>Why R</a:t>
            </a:r>
            <a:r>
              <a:rPr lang="en-US" sz="2000" dirty="0">
                <a:latin typeface="Amasis MT Pro" panose="02040504050005020304" pitchFamily="18" charset="0"/>
              </a:rPr>
              <a:t>S</a:t>
            </a:r>
            <a:r>
              <a:rPr lang="en-US" sz="2000" i="0" dirty="0">
                <a:effectLst/>
                <a:latin typeface="Amasis MT Pro" panose="02040504050005020304" pitchFamily="18" charset="0"/>
              </a:rPr>
              <a:t>tudio IDE (Integrated Development Environment)?</a:t>
            </a:r>
          </a:p>
        </p:txBody>
      </p:sp>
    </p:spTree>
    <p:extLst>
      <p:ext uri="{BB962C8B-B14F-4D97-AF65-F5344CB8AC3E}">
        <p14:creationId xmlns:p14="http://schemas.microsoft.com/office/powerpoint/2010/main" val="2452173836"/>
      </p:ext>
    </p:extLst>
  </p:cSld>
  <p:clrMapOvr>
    <a:masterClrMapping/>
  </p:clrMapOvr>
  <p:transition spd="med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773673C-F88B-E515-A78C-931D380979D8}"/>
              </a:ext>
            </a:extLst>
          </p:cNvPr>
          <p:cNvSpPr txBox="1"/>
          <p:nvPr/>
        </p:nvSpPr>
        <p:spPr>
          <a:xfrm>
            <a:off x="3262008" y="2195704"/>
            <a:ext cx="566798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bg1"/>
                </a:solidFill>
                <a:latin typeface="Amasis MT Pro" panose="02040504050005020304" pitchFamily="18" charset="0"/>
              </a:rPr>
              <a:t>VSCode</a:t>
            </a:r>
            <a:endParaRPr lang="en-US" sz="2400" dirty="0">
              <a:solidFill>
                <a:schemeClr val="bg1"/>
              </a:solidFill>
              <a:latin typeface="Amasis MT Pro" panose="020405040500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bg1"/>
                </a:solidFill>
                <a:latin typeface="Amasis MT Pro" panose="02040504050005020304" pitchFamily="18" charset="0"/>
              </a:rPr>
              <a:t>Jupyter</a:t>
            </a:r>
            <a:r>
              <a:rPr lang="en-US" sz="2400" dirty="0">
                <a:solidFill>
                  <a:schemeClr val="bg1"/>
                </a:solidFill>
                <a:latin typeface="Amasis MT Pro" panose="02040504050005020304" pitchFamily="18" charset="0"/>
              </a:rPr>
              <a:t> Notebook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Amasis MT Pro" panose="02040504050005020304" pitchFamily="18" charset="0"/>
              </a:rPr>
              <a:t>Atom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Amasis MT Pro" panose="02040504050005020304" pitchFamily="18" charset="0"/>
              </a:rPr>
              <a:t>Sublime Text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Amasis MT Pro" panose="02040504050005020304" pitchFamily="18" charset="0"/>
              </a:rPr>
              <a:t>And many more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9675FA-3E69-0A0D-E2A8-21D7E09FCC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 Programming Workshop | Md. Ahsanul Islam</a:t>
            </a:r>
            <a:endParaRPr lang="en-GB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88837CF-785B-711C-4D60-AAD58928C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/>
              <a:t>Slide </a:t>
            </a:r>
            <a:fld id="{A9CCF425-CF00-4FD3-8AE9-FE684B4C5B0A}" type="slidenum">
              <a:rPr lang="en-GB" smtClean="0"/>
              <a:pPr/>
              <a:t>8</a:t>
            </a:fld>
            <a:r>
              <a:rPr lang="en-GB"/>
              <a:t> of 50</a:t>
            </a:r>
            <a:endParaRPr lang="en-GB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D8CF1B-1BC0-5830-DE79-7BF60C186CF2}"/>
              </a:ext>
            </a:extLst>
          </p:cNvPr>
          <p:cNvSpPr/>
          <p:nvPr/>
        </p:nvSpPr>
        <p:spPr>
          <a:xfrm>
            <a:off x="0" y="0"/>
            <a:ext cx="12192000" cy="861027"/>
          </a:xfrm>
          <a:prstGeom prst="rect">
            <a:avLst/>
          </a:prstGeom>
          <a:solidFill>
            <a:srgbClr val="1F497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i="0" dirty="0">
                <a:effectLst/>
                <a:latin typeface="Amasis MT Pro" panose="02040504050005020304" pitchFamily="18" charset="0"/>
              </a:rPr>
              <a:t>Other IDEs (Integrated Development Environments)</a:t>
            </a:r>
          </a:p>
        </p:txBody>
      </p:sp>
    </p:spTree>
    <p:extLst>
      <p:ext uri="{BB962C8B-B14F-4D97-AF65-F5344CB8AC3E}">
        <p14:creationId xmlns:p14="http://schemas.microsoft.com/office/powerpoint/2010/main" val="888889338"/>
      </p:ext>
    </p:extLst>
  </p:cSld>
  <p:clrMapOvr>
    <a:masterClrMapping/>
  </p:clrMapOvr>
  <p:transition spd="med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4E5FB084-35F5-EBB3-8677-660D8BBBAB01}"/>
              </a:ext>
            </a:extLst>
          </p:cNvPr>
          <p:cNvGrpSpPr/>
          <p:nvPr/>
        </p:nvGrpSpPr>
        <p:grpSpPr>
          <a:xfrm>
            <a:off x="765374" y="2049378"/>
            <a:ext cx="10497214" cy="2917484"/>
            <a:chOff x="765374" y="2049378"/>
            <a:chExt cx="10497214" cy="2917484"/>
          </a:xfrm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C8761BD6-66DB-BD86-3EDC-3D0C01EF5050}"/>
                </a:ext>
              </a:extLst>
            </p:cNvPr>
            <p:cNvSpPr/>
            <p:nvPr/>
          </p:nvSpPr>
          <p:spPr>
            <a:xfrm>
              <a:off x="765374" y="3180313"/>
              <a:ext cx="1311228" cy="655614"/>
            </a:xfrm>
            <a:custGeom>
              <a:avLst/>
              <a:gdLst>
                <a:gd name="connsiteX0" fmla="*/ 0 w 1311228"/>
                <a:gd name="connsiteY0" fmla="*/ 65561 h 655614"/>
                <a:gd name="connsiteX1" fmla="*/ 65561 w 1311228"/>
                <a:gd name="connsiteY1" fmla="*/ 0 h 655614"/>
                <a:gd name="connsiteX2" fmla="*/ 1245667 w 1311228"/>
                <a:gd name="connsiteY2" fmla="*/ 0 h 655614"/>
                <a:gd name="connsiteX3" fmla="*/ 1311228 w 1311228"/>
                <a:gd name="connsiteY3" fmla="*/ 65561 h 655614"/>
                <a:gd name="connsiteX4" fmla="*/ 1311228 w 1311228"/>
                <a:gd name="connsiteY4" fmla="*/ 590053 h 655614"/>
                <a:gd name="connsiteX5" fmla="*/ 1245667 w 1311228"/>
                <a:gd name="connsiteY5" fmla="*/ 655614 h 655614"/>
                <a:gd name="connsiteX6" fmla="*/ 65561 w 1311228"/>
                <a:gd name="connsiteY6" fmla="*/ 655614 h 655614"/>
                <a:gd name="connsiteX7" fmla="*/ 0 w 1311228"/>
                <a:gd name="connsiteY7" fmla="*/ 590053 h 655614"/>
                <a:gd name="connsiteX8" fmla="*/ 0 w 1311228"/>
                <a:gd name="connsiteY8" fmla="*/ 65561 h 655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1228" h="655614">
                  <a:moveTo>
                    <a:pt x="0" y="65561"/>
                  </a:moveTo>
                  <a:cubicBezTo>
                    <a:pt x="0" y="29353"/>
                    <a:pt x="29353" y="0"/>
                    <a:pt x="65561" y="0"/>
                  </a:cubicBezTo>
                  <a:lnTo>
                    <a:pt x="1245667" y="0"/>
                  </a:lnTo>
                  <a:cubicBezTo>
                    <a:pt x="1281875" y="0"/>
                    <a:pt x="1311228" y="29353"/>
                    <a:pt x="1311228" y="65561"/>
                  </a:cubicBezTo>
                  <a:lnTo>
                    <a:pt x="1311228" y="590053"/>
                  </a:lnTo>
                  <a:cubicBezTo>
                    <a:pt x="1311228" y="626261"/>
                    <a:pt x="1281875" y="655614"/>
                    <a:pt x="1245667" y="655614"/>
                  </a:cubicBezTo>
                  <a:lnTo>
                    <a:pt x="65561" y="655614"/>
                  </a:lnTo>
                  <a:cubicBezTo>
                    <a:pt x="29353" y="655614"/>
                    <a:pt x="0" y="626261"/>
                    <a:pt x="0" y="590053"/>
                  </a:cubicBezTo>
                  <a:lnTo>
                    <a:pt x="0" y="65561"/>
                  </a:lnTo>
                  <a:close/>
                </a:path>
              </a:pathLst>
            </a:custGeom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8727" tIns="28727" rIns="28727" bIns="28727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kern="1200" dirty="0"/>
                <a:t>Import Data</a:t>
              </a:r>
              <a:endParaRPr lang="en-GB" sz="1500" kern="1200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81A81D77-EA0C-F967-BB2F-787ACF191809}"/>
                </a:ext>
              </a:extLst>
            </p:cNvPr>
            <p:cNvSpPr/>
            <p:nvPr/>
          </p:nvSpPr>
          <p:spPr>
            <a:xfrm>
              <a:off x="2076603" y="3495464"/>
              <a:ext cx="524491" cy="25312"/>
            </a:xfrm>
            <a:custGeom>
              <a:avLst/>
              <a:gdLst>
                <a:gd name="connsiteX0" fmla="*/ 0 w 524491"/>
                <a:gd name="connsiteY0" fmla="*/ 12656 h 25312"/>
                <a:gd name="connsiteX1" fmla="*/ 524491 w 524491"/>
                <a:gd name="connsiteY1" fmla="*/ 12656 h 25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24491" h="25312">
                  <a:moveTo>
                    <a:pt x="0" y="12656"/>
                  </a:moveTo>
                  <a:lnTo>
                    <a:pt x="524491" y="12656"/>
                  </a:lnTo>
                </a:path>
              </a:pathLst>
            </a:custGeom>
            <a:noFill/>
          </p:spPr>
          <p:style>
            <a:lnRef idx="2">
              <a:schemeClr val="dk1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dk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61833" tIns="-456" rIns="261834" bIns="-456" numCol="1" spcCol="1270" anchor="ctr" anchorCtr="0">
              <a:noAutofit/>
            </a:bodyPr>
            <a:lstStyle/>
            <a:p>
              <a:pPr marL="0" lvl="0" indent="0" algn="ctr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GB" sz="500" kern="120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31E251C9-5A6B-B248-DB89-1CF983DA5231}"/>
                </a:ext>
              </a:extLst>
            </p:cNvPr>
            <p:cNvSpPr/>
            <p:nvPr/>
          </p:nvSpPr>
          <p:spPr>
            <a:xfrm>
              <a:off x="2601094" y="3180313"/>
              <a:ext cx="1311228" cy="655614"/>
            </a:xfrm>
            <a:custGeom>
              <a:avLst/>
              <a:gdLst>
                <a:gd name="connsiteX0" fmla="*/ 0 w 1311228"/>
                <a:gd name="connsiteY0" fmla="*/ 65561 h 655614"/>
                <a:gd name="connsiteX1" fmla="*/ 65561 w 1311228"/>
                <a:gd name="connsiteY1" fmla="*/ 0 h 655614"/>
                <a:gd name="connsiteX2" fmla="*/ 1245667 w 1311228"/>
                <a:gd name="connsiteY2" fmla="*/ 0 h 655614"/>
                <a:gd name="connsiteX3" fmla="*/ 1311228 w 1311228"/>
                <a:gd name="connsiteY3" fmla="*/ 65561 h 655614"/>
                <a:gd name="connsiteX4" fmla="*/ 1311228 w 1311228"/>
                <a:gd name="connsiteY4" fmla="*/ 590053 h 655614"/>
                <a:gd name="connsiteX5" fmla="*/ 1245667 w 1311228"/>
                <a:gd name="connsiteY5" fmla="*/ 655614 h 655614"/>
                <a:gd name="connsiteX6" fmla="*/ 65561 w 1311228"/>
                <a:gd name="connsiteY6" fmla="*/ 655614 h 655614"/>
                <a:gd name="connsiteX7" fmla="*/ 0 w 1311228"/>
                <a:gd name="connsiteY7" fmla="*/ 590053 h 655614"/>
                <a:gd name="connsiteX8" fmla="*/ 0 w 1311228"/>
                <a:gd name="connsiteY8" fmla="*/ 65561 h 655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1228" h="655614">
                  <a:moveTo>
                    <a:pt x="0" y="65561"/>
                  </a:moveTo>
                  <a:cubicBezTo>
                    <a:pt x="0" y="29353"/>
                    <a:pt x="29353" y="0"/>
                    <a:pt x="65561" y="0"/>
                  </a:cubicBezTo>
                  <a:lnTo>
                    <a:pt x="1245667" y="0"/>
                  </a:lnTo>
                  <a:cubicBezTo>
                    <a:pt x="1281875" y="0"/>
                    <a:pt x="1311228" y="29353"/>
                    <a:pt x="1311228" y="65561"/>
                  </a:cubicBezTo>
                  <a:lnTo>
                    <a:pt x="1311228" y="590053"/>
                  </a:lnTo>
                  <a:cubicBezTo>
                    <a:pt x="1311228" y="626261"/>
                    <a:pt x="1281875" y="655614"/>
                    <a:pt x="1245667" y="655614"/>
                  </a:cubicBezTo>
                  <a:lnTo>
                    <a:pt x="65561" y="655614"/>
                  </a:lnTo>
                  <a:cubicBezTo>
                    <a:pt x="29353" y="655614"/>
                    <a:pt x="0" y="626261"/>
                    <a:pt x="0" y="590053"/>
                  </a:cubicBezTo>
                  <a:lnTo>
                    <a:pt x="0" y="65561"/>
                  </a:lnTo>
                  <a:close/>
                </a:path>
              </a:pathLst>
            </a:custGeom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8727" tIns="28727" rIns="28727" bIns="28727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kern="1200" dirty="0"/>
                <a:t>Perform Data Wrangling</a:t>
              </a:r>
              <a:endParaRPr lang="en-GB" sz="1500" kern="1200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5D6CB72A-6FB0-F753-A319-EEFD3FA3B8F0}"/>
                </a:ext>
              </a:extLst>
            </p:cNvPr>
            <p:cNvSpPr/>
            <p:nvPr/>
          </p:nvSpPr>
          <p:spPr>
            <a:xfrm>
              <a:off x="3912323" y="3495464"/>
              <a:ext cx="524491" cy="25312"/>
            </a:xfrm>
            <a:custGeom>
              <a:avLst/>
              <a:gdLst>
                <a:gd name="connsiteX0" fmla="*/ 0 w 524491"/>
                <a:gd name="connsiteY0" fmla="*/ 12656 h 25312"/>
                <a:gd name="connsiteX1" fmla="*/ 524491 w 524491"/>
                <a:gd name="connsiteY1" fmla="*/ 12656 h 25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24491" h="25312">
                  <a:moveTo>
                    <a:pt x="0" y="12656"/>
                  </a:moveTo>
                  <a:lnTo>
                    <a:pt x="524491" y="12656"/>
                  </a:lnTo>
                </a:path>
              </a:pathLst>
            </a:custGeom>
            <a:noFill/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dk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61834" tIns="-456" rIns="261833" bIns="-456" numCol="1" spcCol="1270" anchor="ctr" anchorCtr="0">
              <a:noAutofit/>
            </a:bodyPr>
            <a:lstStyle/>
            <a:p>
              <a:pPr marL="0" lvl="0" indent="0" algn="ctr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GB" sz="500" kern="120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128B8B0F-A3A2-5E25-EDBE-CC1B89F6E1C8}"/>
                </a:ext>
              </a:extLst>
            </p:cNvPr>
            <p:cNvSpPr/>
            <p:nvPr/>
          </p:nvSpPr>
          <p:spPr>
            <a:xfrm>
              <a:off x="4436815" y="3180313"/>
              <a:ext cx="1311228" cy="655614"/>
            </a:xfrm>
            <a:custGeom>
              <a:avLst/>
              <a:gdLst>
                <a:gd name="connsiteX0" fmla="*/ 0 w 1311228"/>
                <a:gd name="connsiteY0" fmla="*/ 65561 h 655614"/>
                <a:gd name="connsiteX1" fmla="*/ 65561 w 1311228"/>
                <a:gd name="connsiteY1" fmla="*/ 0 h 655614"/>
                <a:gd name="connsiteX2" fmla="*/ 1245667 w 1311228"/>
                <a:gd name="connsiteY2" fmla="*/ 0 h 655614"/>
                <a:gd name="connsiteX3" fmla="*/ 1311228 w 1311228"/>
                <a:gd name="connsiteY3" fmla="*/ 65561 h 655614"/>
                <a:gd name="connsiteX4" fmla="*/ 1311228 w 1311228"/>
                <a:gd name="connsiteY4" fmla="*/ 590053 h 655614"/>
                <a:gd name="connsiteX5" fmla="*/ 1245667 w 1311228"/>
                <a:gd name="connsiteY5" fmla="*/ 655614 h 655614"/>
                <a:gd name="connsiteX6" fmla="*/ 65561 w 1311228"/>
                <a:gd name="connsiteY6" fmla="*/ 655614 h 655614"/>
                <a:gd name="connsiteX7" fmla="*/ 0 w 1311228"/>
                <a:gd name="connsiteY7" fmla="*/ 590053 h 655614"/>
                <a:gd name="connsiteX8" fmla="*/ 0 w 1311228"/>
                <a:gd name="connsiteY8" fmla="*/ 65561 h 655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1228" h="655614">
                  <a:moveTo>
                    <a:pt x="0" y="65561"/>
                  </a:moveTo>
                  <a:cubicBezTo>
                    <a:pt x="0" y="29353"/>
                    <a:pt x="29353" y="0"/>
                    <a:pt x="65561" y="0"/>
                  </a:cubicBezTo>
                  <a:lnTo>
                    <a:pt x="1245667" y="0"/>
                  </a:lnTo>
                  <a:cubicBezTo>
                    <a:pt x="1281875" y="0"/>
                    <a:pt x="1311228" y="29353"/>
                    <a:pt x="1311228" y="65561"/>
                  </a:cubicBezTo>
                  <a:lnTo>
                    <a:pt x="1311228" y="590053"/>
                  </a:lnTo>
                  <a:cubicBezTo>
                    <a:pt x="1311228" y="626261"/>
                    <a:pt x="1281875" y="655614"/>
                    <a:pt x="1245667" y="655614"/>
                  </a:cubicBezTo>
                  <a:lnTo>
                    <a:pt x="65561" y="655614"/>
                  </a:lnTo>
                  <a:cubicBezTo>
                    <a:pt x="29353" y="655614"/>
                    <a:pt x="0" y="626261"/>
                    <a:pt x="0" y="590053"/>
                  </a:cubicBezTo>
                  <a:lnTo>
                    <a:pt x="0" y="65561"/>
                  </a:lnTo>
                  <a:close/>
                </a:path>
              </a:pathLst>
            </a:custGeom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8727" tIns="28727" rIns="28727" bIns="28727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kern="1200" dirty="0"/>
                <a:t>Data Visualization</a:t>
              </a:r>
              <a:endParaRPr lang="en-GB" sz="1500" kern="1200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76DC43A7-B755-5FFE-CC4E-9F23D779EE57}"/>
                </a:ext>
              </a:extLst>
            </p:cNvPr>
            <p:cNvSpPr/>
            <p:nvPr/>
          </p:nvSpPr>
          <p:spPr>
            <a:xfrm>
              <a:off x="5748043" y="3495464"/>
              <a:ext cx="524491" cy="25312"/>
            </a:xfrm>
            <a:custGeom>
              <a:avLst/>
              <a:gdLst>
                <a:gd name="connsiteX0" fmla="*/ 0 w 524491"/>
                <a:gd name="connsiteY0" fmla="*/ 12656 h 25312"/>
                <a:gd name="connsiteX1" fmla="*/ 524491 w 524491"/>
                <a:gd name="connsiteY1" fmla="*/ 12656 h 25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24491" h="25312">
                  <a:moveTo>
                    <a:pt x="0" y="12656"/>
                  </a:moveTo>
                  <a:lnTo>
                    <a:pt x="524491" y="12656"/>
                  </a:lnTo>
                </a:path>
              </a:pathLst>
            </a:custGeom>
            <a:noFill/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dk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61834" tIns="-456" rIns="261833" bIns="-456" numCol="1" spcCol="1270" anchor="ctr" anchorCtr="0">
              <a:noAutofit/>
            </a:bodyPr>
            <a:lstStyle/>
            <a:p>
              <a:pPr marL="0" lvl="0" indent="0" algn="ctr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GB" sz="500" kern="120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E7587C96-C9EB-25D6-7A4B-345833AAA987}"/>
                </a:ext>
              </a:extLst>
            </p:cNvPr>
            <p:cNvSpPr/>
            <p:nvPr/>
          </p:nvSpPr>
          <p:spPr>
            <a:xfrm>
              <a:off x="6272535" y="3180313"/>
              <a:ext cx="1311228" cy="655614"/>
            </a:xfrm>
            <a:custGeom>
              <a:avLst/>
              <a:gdLst>
                <a:gd name="connsiteX0" fmla="*/ 0 w 1311228"/>
                <a:gd name="connsiteY0" fmla="*/ 65561 h 655614"/>
                <a:gd name="connsiteX1" fmla="*/ 65561 w 1311228"/>
                <a:gd name="connsiteY1" fmla="*/ 0 h 655614"/>
                <a:gd name="connsiteX2" fmla="*/ 1245667 w 1311228"/>
                <a:gd name="connsiteY2" fmla="*/ 0 h 655614"/>
                <a:gd name="connsiteX3" fmla="*/ 1311228 w 1311228"/>
                <a:gd name="connsiteY3" fmla="*/ 65561 h 655614"/>
                <a:gd name="connsiteX4" fmla="*/ 1311228 w 1311228"/>
                <a:gd name="connsiteY4" fmla="*/ 590053 h 655614"/>
                <a:gd name="connsiteX5" fmla="*/ 1245667 w 1311228"/>
                <a:gd name="connsiteY5" fmla="*/ 655614 h 655614"/>
                <a:gd name="connsiteX6" fmla="*/ 65561 w 1311228"/>
                <a:gd name="connsiteY6" fmla="*/ 655614 h 655614"/>
                <a:gd name="connsiteX7" fmla="*/ 0 w 1311228"/>
                <a:gd name="connsiteY7" fmla="*/ 590053 h 655614"/>
                <a:gd name="connsiteX8" fmla="*/ 0 w 1311228"/>
                <a:gd name="connsiteY8" fmla="*/ 65561 h 655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1228" h="655614">
                  <a:moveTo>
                    <a:pt x="0" y="65561"/>
                  </a:moveTo>
                  <a:cubicBezTo>
                    <a:pt x="0" y="29353"/>
                    <a:pt x="29353" y="0"/>
                    <a:pt x="65561" y="0"/>
                  </a:cubicBezTo>
                  <a:lnTo>
                    <a:pt x="1245667" y="0"/>
                  </a:lnTo>
                  <a:cubicBezTo>
                    <a:pt x="1281875" y="0"/>
                    <a:pt x="1311228" y="29353"/>
                    <a:pt x="1311228" y="65561"/>
                  </a:cubicBezTo>
                  <a:lnTo>
                    <a:pt x="1311228" y="590053"/>
                  </a:lnTo>
                  <a:cubicBezTo>
                    <a:pt x="1311228" y="626261"/>
                    <a:pt x="1281875" y="655614"/>
                    <a:pt x="1245667" y="655614"/>
                  </a:cubicBezTo>
                  <a:lnTo>
                    <a:pt x="65561" y="655614"/>
                  </a:lnTo>
                  <a:cubicBezTo>
                    <a:pt x="29353" y="655614"/>
                    <a:pt x="0" y="626261"/>
                    <a:pt x="0" y="590053"/>
                  </a:cubicBezTo>
                  <a:lnTo>
                    <a:pt x="0" y="65561"/>
                  </a:lnTo>
                  <a:close/>
                </a:path>
              </a:pathLst>
            </a:custGeom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8727" tIns="28727" rIns="28727" bIns="28727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kern="1200" dirty="0"/>
                <a:t>Statistical Analysis</a:t>
              </a:r>
              <a:endParaRPr lang="en-GB" sz="1500" kern="1200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F660519B-E2B8-CB29-4B86-B376768D7FDE}"/>
                </a:ext>
              </a:extLst>
            </p:cNvPr>
            <p:cNvSpPr/>
            <p:nvPr/>
          </p:nvSpPr>
          <p:spPr>
            <a:xfrm rot="17692822">
              <a:off x="7222691" y="2929996"/>
              <a:ext cx="1246637" cy="25312"/>
            </a:xfrm>
            <a:custGeom>
              <a:avLst/>
              <a:gdLst>
                <a:gd name="connsiteX0" fmla="*/ 0 w 1246637"/>
                <a:gd name="connsiteY0" fmla="*/ 12656 h 25312"/>
                <a:gd name="connsiteX1" fmla="*/ 1246637 w 1246637"/>
                <a:gd name="connsiteY1" fmla="*/ 12656 h 25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6637" h="25312">
                  <a:moveTo>
                    <a:pt x="0" y="12656"/>
                  </a:moveTo>
                  <a:lnTo>
                    <a:pt x="1246637" y="12656"/>
                  </a:lnTo>
                </a:path>
              </a:pathLst>
            </a:custGeom>
            <a:noFill/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dk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04852" tIns="-18509" rIns="604853" bIns="-18511" numCol="1" spcCol="1270" anchor="ctr" anchorCtr="0">
              <a:noAutofit/>
            </a:bodyPr>
            <a:lstStyle/>
            <a:p>
              <a:pPr marL="0" lvl="0" indent="0" algn="ctr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GB" sz="500" kern="120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D850CFEA-CA0E-F3FF-38BC-45F77DD04103}"/>
                </a:ext>
              </a:extLst>
            </p:cNvPr>
            <p:cNvSpPr/>
            <p:nvPr/>
          </p:nvSpPr>
          <p:spPr>
            <a:xfrm>
              <a:off x="8108255" y="2049378"/>
              <a:ext cx="1311228" cy="655614"/>
            </a:xfrm>
            <a:custGeom>
              <a:avLst/>
              <a:gdLst>
                <a:gd name="connsiteX0" fmla="*/ 0 w 1311228"/>
                <a:gd name="connsiteY0" fmla="*/ 65561 h 655614"/>
                <a:gd name="connsiteX1" fmla="*/ 65561 w 1311228"/>
                <a:gd name="connsiteY1" fmla="*/ 0 h 655614"/>
                <a:gd name="connsiteX2" fmla="*/ 1245667 w 1311228"/>
                <a:gd name="connsiteY2" fmla="*/ 0 h 655614"/>
                <a:gd name="connsiteX3" fmla="*/ 1311228 w 1311228"/>
                <a:gd name="connsiteY3" fmla="*/ 65561 h 655614"/>
                <a:gd name="connsiteX4" fmla="*/ 1311228 w 1311228"/>
                <a:gd name="connsiteY4" fmla="*/ 590053 h 655614"/>
                <a:gd name="connsiteX5" fmla="*/ 1245667 w 1311228"/>
                <a:gd name="connsiteY5" fmla="*/ 655614 h 655614"/>
                <a:gd name="connsiteX6" fmla="*/ 65561 w 1311228"/>
                <a:gd name="connsiteY6" fmla="*/ 655614 h 655614"/>
                <a:gd name="connsiteX7" fmla="*/ 0 w 1311228"/>
                <a:gd name="connsiteY7" fmla="*/ 590053 h 655614"/>
                <a:gd name="connsiteX8" fmla="*/ 0 w 1311228"/>
                <a:gd name="connsiteY8" fmla="*/ 65561 h 655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1228" h="655614">
                  <a:moveTo>
                    <a:pt x="0" y="65561"/>
                  </a:moveTo>
                  <a:cubicBezTo>
                    <a:pt x="0" y="29353"/>
                    <a:pt x="29353" y="0"/>
                    <a:pt x="65561" y="0"/>
                  </a:cubicBezTo>
                  <a:lnTo>
                    <a:pt x="1245667" y="0"/>
                  </a:lnTo>
                  <a:cubicBezTo>
                    <a:pt x="1281875" y="0"/>
                    <a:pt x="1311228" y="29353"/>
                    <a:pt x="1311228" y="65561"/>
                  </a:cubicBezTo>
                  <a:lnTo>
                    <a:pt x="1311228" y="590053"/>
                  </a:lnTo>
                  <a:cubicBezTo>
                    <a:pt x="1311228" y="626261"/>
                    <a:pt x="1281875" y="655614"/>
                    <a:pt x="1245667" y="655614"/>
                  </a:cubicBezTo>
                  <a:lnTo>
                    <a:pt x="65561" y="655614"/>
                  </a:lnTo>
                  <a:cubicBezTo>
                    <a:pt x="29353" y="655614"/>
                    <a:pt x="0" y="626261"/>
                    <a:pt x="0" y="590053"/>
                  </a:cubicBezTo>
                  <a:lnTo>
                    <a:pt x="0" y="65561"/>
                  </a:lnTo>
                  <a:close/>
                </a:path>
              </a:pathLst>
            </a:custGeom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8727" tIns="28727" rIns="28727" bIns="28727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kern="1200" dirty="0"/>
                <a:t>Summarization</a:t>
              </a:r>
              <a:endParaRPr lang="en-GB" sz="1500" kern="1200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5AFF167A-1CC3-4E06-CB74-8B5E875B256B}"/>
                </a:ext>
              </a:extLst>
            </p:cNvPr>
            <p:cNvSpPr/>
            <p:nvPr/>
          </p:nvSpPr>
          <p:spPr>
            <a:xfrm rot="19457599">
              <a:off x="7523053" y="3306975"/>
              <a:ext cx="645913" cy="25312"/>
            </a:xfrm>
            <a:custGeom>
              <a:avLst/>
              <a:gdLst>
                <a:gd name="connsiteX0" fmla="*/ 0 w 645913"/>
                <a:gd name="connsiteY0" fmla="*/ 12656 h 25312"/>
                <a:gd name="connsiteX1" fmla="*/ 645913 w 645913"/>
                <a:gd name="connsiteY1" fmla="*/ 12656 h 25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5913" h="25312">
                  <a:moveTo>
                    <a:pt x="0" y="12656"/>
                  </a:moveTo>
                  <a:lnTo>
                    <a:pt x="645913" y="12656"/>
                  </a:lnTo>
                </a:path>
              </a:pathLst>
            </a:custGeom>
            <a:noFill/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dk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19509" tIns="-3492" rIns="319508" bIns="-3492" numCol="1" spcCol="1270" anchor="ctr" anchorCtr="0">
              <a:noAutofit/>
            </a:bodyPr>
            <a:lstStyle/>
            <a:p>
              <a:pPr marL="0" lvl="0" indent="0" algn="ctr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GB" sz="500" kern="120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52E2719E-BAF2-55B5-56B7-5B42A9F5AF48}"/>
                </a:ext>
              </a:extLst>
            </p:cNvPr>
            <p:cNvSpPr/>
            <p:nvPr/>
          </p:nvSpPr>
          <p:spPr>
            <a:xfrm>
              <a:off x="8108255" y="2803334"/>
              <a:ext cx="1311228" cy="655614"/>
            </a:xfrm>
            <a:custGeom>
              <a:avLst/>
              <a:gdLst>
                <a:gd name="connsiteX0" fmla="*/ 0 w 1311228"/>
                <a:gd name="connsiteY0" fmla="*/ 65561 h 655614"/>
                <a:gd name="connsiteX1" fmla="*/ 65561 w 1311228"/>
                <a:gd name="connsiteY1" fmla="*/ 0 h 655614"/>
                <a:gd name="connsiteX2" fmla="*/ 1245667 w 1311228"/>
                <a:gd name="connsiteY2" fmla="*/ 0 h 655614"/>
                <a:gd name="connsiteX3" fmla="*/ 1311228 w 1311228"/>
                <a:gd name="connsiteY3" fmla="*/ 65561 h 655614"/>
                <a:gd name="connsiteX4" fmla="*/ 1311228 w 1311228"/>
                <a:gd name="connsiteY4" fmla="*/ 590053 h 655614"/>
                <a:gd name="connsiteX5" fmla="*/ 1245667 w 1311228"/>
                <a:gd name="connsiteY5" fmla="*/ 655614 h 655614"/>
                <a:gd name="connsiteX6" fmla="*/ 65561 w 1311228"/>
                <a:gd name="connsiteY6" fmla="*/ 655614 h 655614"/>
                <a:gd name="connsiteX7" fmla="*/ 0 w 1311228"/>
                <a:gd name="connsiteY7" fmla="*/ 590053 h 655614"/>
                <a:gd name="connsiteX8" fmla="*/ 0 w 1311228"/>
                <a:gd name="connsiteY8" fmla="*/ 65561 h 655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1228" h="655614">
                  <a:moveTo>
                    <a:pt x="0" y="65561"/>
                  </a:moveTo>
                  <a:cubicBezTo>
                    <a:pt x="0" y="29353"/>
                    <a:pt x="29353" y="0"/>
                    <a:pt x="65561" y="0"/>
                  </a:cubicBezTo>
                  <a:lnTo>
                    <a:pt x="1245667" y="0"/>
                  </a:lnTo>
                  <a:cubicBezTo>
                    <a:pt x="1281875" y="0"/>
                    <a:pt x="1311228" y="29353"/>
                    <a:pt x="1311228" y="65561"/>
                  </a:cubicBezTo>
                  <a:lnTo>
                    <a:pt x="1311228" y="590053"/>
                  </a:lnTo>
                  <a:cubicBezTo>
                    <a:pt x="1311228" y="626261"/>
                    <a:pt x="1281875" y="655614"/>
                    <a:pt x="1245667" y="655614"/>
                  </a:cubicBezTo>
                  <a:lnTo>
                    <a:pt x="65561" y="655614"/>
                  </a:lnTo>
                  <a:cubicBezTo>
                    <a:pt x="29353" y="655614"/>
                    <a:pt x="0" y="626261"/>
                    <a:pt x="0" y="590053"/>
                  </a:cubicBezTo>
                  <a:lnTo>
                    <a:pt x="0" y="65561"/>
                  </a:lnTo>
                  <a:close/>
                </a:path>
              </a:pathLst>
            </a:custGeom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8727" tIns="28727" rIns="28727" bIns="28727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kern="1200" dirty="0"/>
                <a:t>Hypothesis Testing</a:t>
              </a:r>
              <a:endParaRPr lang="en-GB" sz="1500" kern="1200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BF376899-F52B-19F7-7D68-80CE271CAE0B}"/>
                </a:ext>
              </a:extLst>
            </p:cNvPr>
            <p:cNvSpPr/>
            <p:nvPr/>
          </p:nvSpPr>
          <p:spPr>
            <a:xfrm rot="2142401">
              <a:off x="7523053" y="3683953"/>
              <a:ext cx="645913" cy="25312"/>
            </a:xfrm>
            <a:custGeom>
              <a:avLst/>
              <a:gdLst>
                <a:gd name="connsiteX0" fmla="*/ 0 w 645913"/>
                <a:gd name="connsiteY0" fmla="*/ 12656 h 25312"/>
                <a:gd name="connsiteX1" fmla="*/ 645913 w 645913"/>
                <a:gd name="connsiteY1" fmla="*/ 12656 h 25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5913" h="25312">
                  <a:moveTo>
                    <a:pt x="0" y="12656"/>
                  </a:moveTo>
                  <a:lnTo>
                    <a:pt x="645913" y="12656"/>
                  </a:lnTo>
                </a:path>
              </a:pathLst>
            </a:custGeom>
            <a:noFill/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dk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19508" tIns="-3493" rIns="319509" bIns="-3491" numCol="1" spcCol="1270" anchor="ctr" anchorCtr="0">
              <a:noAutofit/>
            </a:bodyPr>
            <a:lstStyle/>
            <a:p>
              <a:pPr marL="0" lvl="0" indent="0" algn="ctr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GB" sz="500" kern="120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706BD452-3413-3396-F0EA-C15EAC504F89}"/>
                </a:ext>
              </a:extLst>
            </p:cNvPr>
            <p:cNvSpPr/>
            <p:nvPr/>
          </p:nvSpPr>
          <p:spPr>
            <a:xfrm>
              <a:off x="8108255" y="3557291"/>
              <a:ext cx="1311228" cy="655614"/>
            </a:xfrm>
            <a:custGeom>
              <a:avLst/>
              <a:gdLst>
                <a:gd name="connsiteX0" fmla="*/ 0 w 1311228"/>
                <a:gd name="connsiteY0" fmla="*/ 65561 h 655614"/>
                <a:gd name="connsiteX1" fmla="*/ 65561 w 1311228"/>
                <a:gd name="connsiteY1" fmla="*/ 0 h 655614"/>
                <a:gd name="connsiteX2" fmla="*/ 1245667 w 1311228"/>
                <a:gd name="connsiteY2" fmla="*/ 0 h 655614"/>
                <a:gd name="connsiteX3" fmla="*/ 1311228 w 1311228"/>
                <a:gd name="connsiteY3" fmla="*/ 65561 h 655614"/>
                <a:gd name="connsiteX4" fmla="*/ 1311228 w 1311228"/>
                <a:gd name="connsiteY4" fmla="*/ 590053 h 655614"/>
                <a:gd name="connsiteX5" fmla="*/ 1245667 w 1311228"/>
                <a:gd name="connsiteY5" fmla="*/ 655614 h 655614"/>
                <a:gd name="connsiteX6" fmla="*/ 65561 w 1311228"/>
                <a:gd name="connsiteY6" fmla="*/ 655614 h 655614"/>
                <a:gd name="connsiteX7" fmla="*/ 0 w 1311228"/>
                <a:gd name="connsiteY7" fmla="*/ 590053 h 655614"/>
                <a:gd name="connsiteX8" fmla="*/ 0 w 1311228"/>
                <a:gd name="connsiteY8" fmla="*/ 65561 h 655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1228" h="655614">
                  <a:moveTo>
                    <a:pt x="0" y="65561"/>
                  </a:moveTo>
                  <a:cubicBezTo>
                    <a:pt x="0" y="29353"/>
                    <a:pt x="29353" y="0"/>
                    <a:pt x="65561" y="0"/>
                  </a:cubicBezTo>
                  <a:lnTo>
                    <a:pt x="1245667" y="0"/>
                  </a:lnTo>
                  <a:cubicBezTo>
                    <a:pt x="1281875" y="0"/>
                    <a:pt x="1311228" y="29353"/>
                    <a:pt x="1311228" y="65561"/>
                  </a:cubicBezTo>
                  <a:lnTo>
                    <a:pt x="1311228" y="590053"/>
                  </a:lnTo>
                  <a:cubicBezTo>
                    <a:pt x="1311228" y="626261"/>
                    <a:pt x="1281875" y="655614"/>
                    <a:pt x="1245667" y="655614"/>
                  </a:cubicBezTo>
                  <a:lnTo>
                    <a:pt x="65561" y="655614"/>
                  </a:lnTo>
                  <a:cubicBezTo>
                    <a:pt x="29353" y="655614"/>
                    <a:pt x="0" y="626261"/>
                    <a:pt x="0" y="590053"/>
                  </a:cubicBezTo>
                  <a:lnTo>
                    <a:pt x="0" y="65561"/>
                  </a:lnTo>
                  <a:close/>
                </a:path>
              </a:pathLst>
            </a:custGeom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8727" tIns="28727" rIns="28727" bIns="28727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kern="1200" dirty="0"/>
                <a:t>Modeling</a:t>
              </a:r>
              <a:endParaRPr lang="en-GB" sz="1500" kern="1200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C0EA2805-0564-A045-C2A1-7FA61A174A72}"/>
                </a:ext>
              </a:extLst>
            </p:cNvPr>
            <p:cNvSpPr/>
            <p:nvPr/>
          </p:nvSpPr>
          <p:spPr>
            <a:xfrm rot="3907178">
              <a:off x="7222691" y="4060931"/>
              <a:ext cx="1246637" cy="25312"/>
            </a:xfrm>
            <a:custGeom>
              <a:avLst/>
              <a:gdLst>
                <a:gd name="connsiteX0" fmla="*/ 0 w 1246637"/>
                <a:gd name="connsiteY0" fmla="*/ 12656 h 25312"/>
                <a:gd name="connsiteX1" fmla="*/ 1246637 w 1246637"/>
                <a:gd name="connsiteY1" fmla="*/ 12656 h 25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6637" h="25312">
                  <a:moveTo>
                    <a:pt x="0" y="12656"/>
                  </a:moveTo>
                  <a:lnTo>
                    <a:pt x="1246637" y="12656"/>
                  </a:lnTo>
                </a:path>
              </a:pathLst>
            </a:custGeom>
            <a:noFill/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dk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04853" tIns="-18510" rIns="604852" bIns="-18510" numCol="1" spcCol="1270" anchor="ctr" anchorCtr="0">
              <a:noAutofit/>
            </a:bodyPr>
            <a:lstStyle/>
            <a:p>
              <a:pPr marL="0" lvl="0" indent="0" algn="ctr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GB" sz="500" kern="120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445661E1-84E4-C5FE-E981-E2C9423E1360}"/>
                </a:ext>
              </a:extLst>
            </p:cNvPr>
            <p:cNvSpPr/>
            <p:nvPr/>
          </p:nvSpPr>
          <p:spPr>
            <a:xfrm>
              <a:off x="8108255" y="4311248"/>
              <a:ext cx="1311228" cy="655614"/>
            </a:xfrm>
            <a:custGeom>
              <a:avLst/>
              <a:gdLst>
                <a:gd name="connsiteX0" fmla="*/ 0 w 1311228"/>
                <a:gd name="connsiteY0" fmla="*/ 65561 h 655614"/>
                <a:gd name="connsiteX1" fmla="*/ 65561 w 1311228"/>
                <a:gd name="connsiteY1" fmla="*/ 0 h 655614"/>
                <a:gd name="connsiteX2" fmla="*/ 1245667 w 1311228"/>
                <a:gd name="connsiteY2" fmla="*/ 0 h 655614"/>
                <a:gd name="connsiteX3" fmla="*/ 1311228 w 1311228"/>
                <a:gd name="connsiteY3" fmla="*/ 65561 h 655614"/>
                <a:gd name="connsiteX4" fmla="*/ 1311228 w 1311228"/>
                <a:gd name="connsiteY4" fmla="*/ 590053 h 655614"/>
                <a:gd name="connsiteX5" fmla="*/ 1245667 w 1311228"/>
                <a:gd name="connsiteY5" fmla="*/ 655614 h 655614"/>
                <a:gd name="connsiteX6" fmla="*/ 65561 w 1311228"/>
                <a:gd name="connsiteY6" fmla="*/ 655614 h 655614"/>
                <a:gd name="connsiteX7" fmla="*/ 0 w 1311228"/>
                <a:gd name="connsiteY7" fmla="*/ 590053 h 655614"/>
                <a:gd name="connsiteX8" fmla="*/ 0 w 1311228"/>
                <a:gd name="connsiteY8" fmla="*/ 65561 h 655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1228" h="655614">
                  <a:moveTo>
                    <a:pt x="0" y="65561"/>
                  </a:moveTo>
                  <a:cubicBezTo>
                    <a:pt x="0" y="29353"/>
                    <a:pt x="29353" y="0"/>
                    <a:pt x="65561" y="0"/>
                  </a:cubicBezTo>
                  <a:lnTo>
                    <a:pt x="1245667" y="0"/>
                  </a:lnTo>
                  <a:cubicBezTo>
                    <a:pt x="1281875" y="0"/>
                    <a:pt x="1311228" y="29353"/>
                    <a:pt x="1311228" y="65561"/>
                  </a:cubicBezTo>
                  <a:lnTo>
                    <a:pt x="1311228" y="590053"/>
                  </a:lnTo>
                  <a:cubicBezTo>
                    <a:pt x="1311228" y="626261"/>
                    <a:pt x="1281875" y="655614"/>
                    <a:pt x="1245667" y="655614"/>
                  </a:cubicBezTo>
                  <a:lnTo>
                    <a:pt x="65561" y="655614"/>
                  </a:lnTo>
                  <a:cubicBezTo>
                    <a:pt x="29353" y="655614"/>
                    <a:pt x="0" y="626261"/>
                    <a:pt x="0" y="590053"/>
                  </a:cubicBezTo>
                  <a:lnTo>
                    <a:pt x="0" y="65561"/>
                  </a:lnTo>
                  <a:close/>
                </a:path>
              </a:pathLst>
            </a:custGeom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8727" tIns="28727" rIns="28727" bIns="28727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kern="1200" dirty="0"/>
                <a:t>Machine Learning</a:t>
              </a:r>
              <a:endParaRPr lang="en-GB" sz="1500" kern="1200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54B0B3C9-D5CC-6239-825B-6B0F47681E66}"/>
                </a:ext>
              </a:extLst>
            </p:cNvPr>
            <p:cNvSpPr/>
            <p:nvPr/>
          </p:nvSpPr>
          <p:spPr>
            <a:xfrm>
              <a:off x="9951360" y="3174988"/>
              <a:ext cx="1311228" cy="655614"/>
            </a:xfrm>
            <a:custGeom>
              <a:avLst/>
              <a:gdLst>
                <a:gd name="connsiteX0" fmla="*/ 0 w 1311228"/>
                <a:gd name="connsiteY0" fmla="*/ 65561 h 655614"/>
                <a:gd name="connsiteX1" fmla="*/ 65561 w 1311228"/>
                <a:gd name="connsiteY1" fmla="*/ 0 h 655614"/>
                <a:gd name="connsiteX2" fmla="*/ 1245667 w 1311228"/>
                <a:gd name="connsiteY2" fmla="*/ 0 h 655614"/>
                <a:gd name="connsiteX3" fmla="*/ 1311228 w 1311228"/>
                <a:gd name="connsiteY3" fmla="*/ 65561 h 655614"/>
                <a:gd name="connsiteX4" fmla="*/ 1311228 w 1311228"/>
                <a:gd name="connsiteY4" fmla="*/ 590053 h 655614"/>
                <a:gd name="connsiteX5" fmla="*/ 1245667 w 1311228"/>
                <a:gd name="connsiteY5" fmla="*/ 655614 h 655614"/>
                <a:gd name="connsiteX6" fmla="*/ 65561 w 1311228"/>
                <a:gd name="connsiteY6" fmla="*/ 655614 h 655614"/>
                <a:gd name="connsiteX7" fmla="*/ 0 w 1311228"/>
                <a:gd name="connsiteY7" fmla="*/ 590053 h 655614"/>
                <a:gd name="connsiteX8" fmla="*/ 0 w 1311228"/>
                <a:gd name="connsiteY8" fmla="*/ 65561 h 655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1228" h="655614">
                  <a:moveTo>
                    <a:pt x="0" y="65561"/>
                  </a:moveTo>
                  <a:cubicBezTo>
                    <a:pt x="0" y="29353"/>
                    <a:pt x="29353" y="0"/>
                    <a:pt x="65561" y="0"/>
                  </a:cubicBezTo>
                  <a:lnTo>
                    <a:pt x="1245667" y="0"/>
                  </a:lnTo>
                  <a:cubicBezTo>
                    <a:pt x="1281875" y="0"/>
                    <a:pt x="1311228" y="29353"/>
                    <a:pt x="1311228" y="65561"/>
                  </a:cubicBezTo>
                  <a:lnTo>
                    <a:pt x="1311228" y="590053"/>
                  </a:lnTo>
                  <a:cubicBezTo>
                    <a:pt x="1311228" y="626261"/>
                    <a:pt x="1281875" y="655614"/>
                    <a:pt x="1245667" y="655614"/>
                  </a:cubicBezTo>
                  <a:lnTo>
                    <a:pt x="65561" y="655614"/>
                  </a:lnTo>
                  <a:cubicBezTo>
                    <a:pt x="29353" y="655614"/>
                    <a:pt x="0" y="626261"/>
                    <a:pt x="0" y="590053"/>
                  </a:cubicBezTo>
                  <a:lnTo>
                    <a:pt x="0" y="65561"/>
                  </a:lnTo>
                  <a:close/>
                </a:path>
              </a:pathLst>
            </a:custGeom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8727" tIns="28727" rIns="28727" bIns="28727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kern="1200" dirty="0"/>
                <a:t>Reporting</a:t>
              </a:r>
              <a:endParaRPr lang="en-GB" sz="1500" kern="1200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D050050C-0887-9C67-DA7E-6A49142D3465}"/>
                </a:ext>
              </a:extLst>
            </p:cNvPr>
            <p:cNvSpPr/>
            <p:nvPr/>
          </p:nvSpPr>
          <p:spPr>
            <a:xfrm rot="17692822">
              <a:off x="9058410" y="4078912"/>
              <a:ext cx="1246637" cy="25312"/>
            </a:xfrm>
            <a:custGeom>
              <a:avLst/>
              <a:gdLst>
                <a:gd name="connsiteX0" fmla="*/ 0 w 1246637"/>
                <a:gd name="connsiteY0" fmla="*/ 12656 h 25312"/>
                <a:gd name="connsiteX1" fmla="*/ 1246637 w 1246637"/>
                <a:gd name="connsiteY1" fmla="*/ 12656 h 25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6637" h="25312">
                  <a:moveTo>
                    <a:pt x="0" y="12656"/>
                  </a:moveTo>
                  <a:lnTo>
                    <a:pt x="1246637" y="12656"/>
                  </a:lnTo>
                </a:path>
              </a:pathLst>
            </a:custGeom>
            <a:noFill/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dk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04852" tIns="-18509" rIns="604853" bIns="-18511" numCol="1" spcCol="1270" anchor="ctr" anchorCtr="0">
              <a:noAutofit/>
            </a:bodyPr>
            <a:lstStyle/>
            <a:p>
              <a:pPr marL="0" lvl="0" indent="0" algn="ctr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GB" sz="500" kern="120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7DEA9484-B045-281E-AD73-FFCE51FAADAA}"/>
                </a:ext>
              </a:extLst>
            </p:cNvPr>
            <p:cNvSpPr/>
            <p:nvPr/>
          </p:nvSpPr>
          <p:spPr>
            <a:xfrm rot="3907178">
              <a:off x="9058409" y="2929997"/>
              <a:ext cx="1246637" cy="25312"/>
            </a:xfrm>
            <a:custGeom>
              <a:avLst/>
              <a:gdLst>
                <a:gd name="connsiteX0" fmla="*/ 0 w 1246637"/>
                <a:gd name="connsiteY0" fmla="*/ 12656 h 25312"/>
                <a:gd name="connsiteX1" fmla="*/ 1246637 w 1246637"/>
                <a:gd name="connsiteY1" fmla="*/ 12656 h 25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6637" h="25312">
                  <a:moveTo>
                    <a:pt x="0" y="12656"/>
                  </a:moveTo>
                  <a:lnTo>
                    <a:pt x="1246637" y="12656"/>
                  </a:lnTo>
                </a:path>
              </a:pathLst>
            </a:custGeom>
            <a:noFill/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dk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04853" tIns="-18510" rIns="604852" bIns="-18510" numCol="1" spcCol="1270" anchor="ctr" anchorCtr="0">
              <a:noAutofit/>
            </a:bodyPr>
            <a:lstStyle/>
            <a:p>
              <a:pPr marL="0" lvl="0" indent="0" algn="ctr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GB" sz="500" kern="120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EEE5D934-7633-B8B1-5AD0-418B43BED171}"/>
                </a:ext>
              </a:extLst>
            </p:cNvPr>
            <p:cNvSpPr/>
            <p:nvPr/>
          </p:nvSpPr>
          <p:spPr>
            <a:xfrm rot="19457599">
              <a:off x="9375154" y="3683953"/>
              <a:ext cx="645913" cy="25312"/>
            </a:xfrm>
            <a:custGeom>
              <a:avLst/>
              <a:gdLst>
                <a:gd name="connsiteX0" fmla="*/ 0 w 645913"/>
                <a:gd name="connsiteY0" fmla="*/ 12656 h 25312"/>
                <a:gd name="connsiteX1" fmla="*/ 645913 w 645913"/>
                <a:gd name="connsiteY1" fmla="*/ 12656 h 25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5913" h="25312">
                  <a:moveTo>
                    <a:pt x="0" y="12656"/>
                  </a:moveTo>
                  <a:lnTo>
                    <a:pt x="645913" y="12656"/>
                  </a:lnTo>
                </a:path>
              </a:pathLst>
            </a:custGeom>
            <a:noFill/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dk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19509" tIns="-3492" rIns="319508" bIns="-3492" numCol="1" spcCol="1270" anchor="ctr" anchorCtr="0">
              <a:noAutofit/>
            </a:bodyPr>
            <a:lstStyle/>
            <a:p>
              <a:pPr marL="0" lvl="0" indent="0" algn="ctr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GB" sz="500" kern="120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4667E0E0-60A8-AB3A-C95C-FB525FB34851}"/>
                </a:ext>
              </a:extLst>
            </p:cNvPr>
            <p:cNvSpPr/>
            <p:nvPr/>
          </p:nvSpPr>
          <p:spPr>
            <a:xfrm rot="2142401">
              <a:off x="9358771" y="3301101"/>
              <a:ext cx="645913" cy="25312"/>
            </a:xfrm>
            <a:custGeom>
              <a:avLst/>
              <a:gdLst>
                <a:gd name="connsiteX0" fmla="*/ 0 w 645913"/>
                <a:gd name="connsiteY0" fmla="*/ 12656 h 25312"/>
                <a:gd name="connsiteX1" fmla="*/ 645913 w 645913"/>
                <a:gd name="connsiteY1" fmla="*/ 12656 h 25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5913" h="25312">
                  <a:moveTo>
                    <a:pt x="0" y="12656"/>
                  </a:moveTo>
                  <a:lnTo>
                    <a:pt x="645913" y="12656"/>
                  </a:lnTo>
                </a:path>
              </a:pathLst>
            </a:custGeom>
            <a:noFill/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dk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19508" tIns="-3493" rIns="319509" bIns="-3491" numCol="1" spcCol="1270" anchor="ctr" anchorCtr="0">
              <a:noAutofit/>
            </a:bodyPr>
            <a:lstStyle/>
            <a:p>
              <a:pPr marL="0" lvl="0" indent="0" algn="ctr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GB" sz="500" kern="1200"/>
            </a:p>
          </p:txBody>
        </p:sp>
      </p:grpSp>
      <p:sp>
        <p:nvSpPr>
          <p:cNvPr id="51" name="Footer Placeholder 50">
            <a:extLst>
              <a:ext uri="{FF2B5EF4-FFF2-40B4-BE49-F238E27FC236}">
                <a16:creationId xmlns:a16="http://schemas.microsoft.com/office/drawing/2014/main" id="{D1AFE803-8798-52CF-76D8-AF56DC8B46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 Programming Workshop | Md. Ahsanul Islam</a:t>
            </a:r>
            <a:endParaRPr lang="en-GB" dirty="0"/>
          </a:p>
        </p:txBody>
      </p:sp>
      <p:sp>
        <p:nvSpPr>
          <p:cNvPr id="52" name="Slide Number Placeholder 51">
            <a:extLst>
              <a:ext uri="{FF2B5EF4-FFF2-40B4-BE49-F238E27FC236}">
                <a16:creationId xmlns:a16="http://schemas.microsoft.com/office/drawing/2014/main" id="{1E8FA1CC-D727-E347-AD81-8467BBD93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/>
              <a:t>Slide </a:t>
            </a:r>
            <a:fld id="{A9CCF425-CF00-4FD3-8AE9-FE684B4C5B0A}" type="slidenum">
              <a:rPr lang="en-GB" smtClean="0"/>
              <a:pPr/>
              <a:t>9</a:t>
            </a:fld>
            <a:r>
              <a:rPr lang="en-GB"/>
              <a:t> of 50</a:t>
            </a:r>
            <a:endParaRPr lang="en-GB" dirty="0"/>
          </a:p>
        </p:txBody>
      </p:sp>
      <p:sp>
        <p:nvSpPr>
          <p:cNvPr id="1035" name="Rectangle 1034">
            <a:extLst>
              <a:ext uri="{FF2B5EF4-FFF2-40B4-BE49-F238E27FC236}">
                <a16:creationId xmlns:a16="http://schemas.microsoft.com/office/drawing/2014/main" id="{A267DF0F-5EC2-4F1B-75CC-5695E2E41AEB}"/>
              </a:ext>
            </a:extLst>
          </p:cNvPr>
          <p:cNvSpPr/>
          <p:nvPr/>
        </p:nvSpPr>
        <p:spPr>
          <a:xfrm>
            <a:off x="0" y="0"/>
            <a:ext cx="12192000" cy="861027"/>
          </a:xfrm>
          <a:prstGeom prst="rect">
            <a:avLst/>
          </a:prstGeom>
          <a:solidFill>
            <a:srgbClr val="1F497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i="0" dirty="0">
                <a:effectLst/>
                <a:latin typeface="Amasis MT Pro" panose="02040504050005020304" pitchFamily="18" charset="0"/>
              </a:rPr>
              <a:t>Usual Analysis Workflow in R</a:t>
            </a:r>
          </a:p>
        </p:txBody>
      </p:sp>
    </p:spTree>
    <p:extLst>
      <p:ext uri="{BB962C8B-B14F-4D97-AF65-F5344CB8AC3E}">
        <p14:creationId xmlns:p14="http://schemas.microsoft.com/office/powerpoint/2010/main" val="45543608"/>
      </p:ext>
    </p:extLst>
  </p:cSld>
  <p:clrMapOvr>
    <a:masterClrMapping/>
  </p:clrMapOvr>
  <p:transition spd="med">
    <p:pull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anded">
  <a:themeElements>
    <a:clrScheme name="Office 2007 - 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anded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nded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nded" id="{98DFF888-2449-4D28-977C-6306C017633E}" vid="{9792607F-9579-4224-82FF-9C88C3E1E53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TM03090430[[fn=Banded]]</Template>
  <TotalTime>1190</TotalTime>
  <Words>1130</Words>
  <Application>Microsoft Office PowerPoint</Application>
  <PresentationFormat>Widescreen</PresentationFormat>
  <Paragraphs>274</Paragraphs>
  <Slides>34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1" baseType="lpstr">
      <vt:lpstr>Amasis MT Pro</vt:lpstr>
      <vt:lpstr>Aptos</vt:lpstr>
      <vt:lpstr>Arial</vt:lpstr>
      <vt:lpstr>Consolas</vt:lpstr>
      <vt:lpstr>Corbel</vt:lpstr>
      <vt:lpstr>Wingdings</vt:lpstr>
      <vt:lpstr>Banded</vt:lpstr>
      <vt:lpstr>Workshop on  R Programming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Workshop on R Programming</dc:title>
  <dc:creator>Md Ahsanul Islam</dc:creator>
  <cp:lastModifiedBy>Md Ahsanul Islam</cp:lastModifiedBy>
  <cp:revision>102</cp:revision>
  <dcterms:created xsi:type="dcterms:W3CDTF">2024-04-02T13:13:06Z</dcterms:created>
  <dcterms:modified xsi:type="dcterms:W3CDTF">2024-04-04T16:21:56Z</dcterms:modified>
</cp:coreProperties>
</file>